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33" r:id="rId1"/>
  </p:sldMasterIdLst>
  <p:notesMasterIdLst>
    <p:notesMasterId r:id="rId53"/>
  </p:notesMasterIdLst>
  <p:sldIdLst>
    <p:sldId id="547" r:id="rId2"/>
    <p:sldId id="256" r:id="rId3"/>
    <p:sldId id="557" r:id="rId4"/>
    <p:sldId id="559" r:id="rId5"/>
    <p:sldId id="560" r:id="rId6"/>
    <p:sldId id="558" r:id="rId7"/>
    <p:sldId id="562" r:id="rId8"/>
    <p:sldId id="561" r:id="rId9"/>
    <p:sldId id="564" r:id="rId10"/>
    <p:sldId id="565" r:id="rId11"/>
    <p:sldId id="566" r:id="rId12"/>
    <p:sldId id="567" r:id="rId13"/>
    <p:sldId id="568" r:id="rId14"/>
    <p:sldId id="569" r:id="rId15"/>
    <p:sldId id="570" r:id="rId16"/>
    <p:sldId id="548" r:id="rId17"/>
    <p:sldId id="563" r:id="rId18"/>
    <p:sldId id="571" r:id="rId19"/>
    <p:sldId id="572" r:id="rId20"/>
    <p:sldId id="574" r:id="rId21"/>
    <p:sldId id="575" r:id="rId22"/>
    <p:sldId id="576" r:id="rId23"/>
    <p:sldId id="577" r:id="rId24"/>
    <p:sldId id="578" r:id="rId25"/>
    <p:sldId id="579" r:id="rId26"/>
    <p:sldId id="580" r:id="rId27"/>
    <p:sldId id="581" r:id="rId28"/>
    <p:sldId id="582" r:id="rId29"/>
    <p:sldId id="583" r:id="rId30"/>
    <p:sldId id="584" r:id="rId31"/>
    <p:sldId id="585" r:id="rId32"/>
    <p:sldId id="586" r:id="rId33"/>
    <p:sldId id="573" r:id="rId34"/>
    <p:sldId id="588" r:id="rId35"/>
    <p:sldId id="589" r:id="rId36"/>
    <p:sldId id="591" r:id="rId37"/>
    <p:sldId id="592" r:id="rId38"/>
    <p:sldId id="590" r:id="rId39"/>
    <p:sldId id="593" r:id="rId40"/>
    <p:sldId id="594" r:id="rId41"/>
    <p:sldId id="595" r:id="rId42"/>
    <p:sldId id="587" r:id="rId43"/>
    <p:sldId id="596" r:id="rId44"/>
    <p:sldId id="598" r:id="rId45"/>
    <p:sldId id="599" r:id="rId46"/>
    <p:sldId id="600" r:id="rId47"/>
    <p:sldId id="601" r:id="rId48"/>
    <p:sldId id="602" r:id="rId49"/>
    <p:sldId id="603" r:id="rId50"/>
    <p:sldId id="604" r:id="rId51"/>
    <p:sldId id="605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2DF"/>
    <a:srgbClr val="00C491"/>
    <a:srgbClr val="00CC99"/>
    <a:srgbClr val="CCFFCC"/>
    <a:srgbClr val="CCFF99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82" d="100"/>
          <a:sy n="82" d="100"/>
        </p:scale>
        <p:origin x="682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4B7FEE4D-ADA4-4385-BB0A-E33FE6F957C4}" type="datetimeFigureOut">
              <a:rPr lang="zh-TW" altLang="en-US"/>
              <a:pPr>
                <a:defRPr/>
              </a:pPr>
              <a:t>2020/6/12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E6BADA5C-B84D-4695-A2FC-01D7A41D8E5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32857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blipFill dpi="0" rotWithShape="1">
          <a:blip r:embed="rId2" cstate="screen">
            <a:alphaModFix amt="8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700808"/>
            <a:ext cx="9144000" cy="1470025"/>
          </a:xfrm>
          <a:solidFill>
            <a:srgbClr val="FFFFFF">
              <a:alpha val="80000"/>
            </a:srgbClr>
          </a:solidFill>
        </p:spPr>
        <p:txBody>
          <a:bodyPr/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87167"/>
            <a:ext cx="6400800" cy="1974081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4000" b="1" cap="none" spc="0" baseline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ea typeface="標楷體" panose="03000509000000000000" pitchFamily="65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E3672-C3D8-4195-A1B5-658126A3BB47}" type="datetime1">
              <a:rPr lang="en-GB" altLang="zh-TW" smtClean="0"/>
              <a:t>12/06/2020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15</a:t>
            </a:r>
            <a:r>
              <a:rPr lang="zh-TW" altLang="en-US"/>
              <a:t>章 振盪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D030F321-9F8E-4C28-AEDC-DF0E2C52044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441" y="6397413"/>
            <a:ext cx="1197192" cy="41282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2870A37F-FD5A-4C96-A667-E34D75473DDF}"/>
              </a:ext>
            </a:extLst>
          </p:cNvPr>
          <p:cNvSpPr/>
          <p:nvPr/>
        </p:nvSpPr>
        <p:spPr>
          <a:xfrm>
            <a:off x="1693177" y="6390593"/>
            <a:ext cx="61744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cap="none" spc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本內容僅供授課使用，禁止提供網路下載、重製或翻印。</a:t>
            </a:r>
          </a:p>
        </p:txBody>
      </p:sp>
    </p:spTree>
    <p:extLst>
      <p:ext uri="{BB962C8B-B14F-4D97-AF65-F5344CB8AC3E}">
        <p14:creationId xmlns:p14="http://schemas.microsoft.com/office/powerpoint/2010/main" val="3342070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FC38F-8916-4057-A64E-8B97D72A6328}" type="datetime1">
              <a:rPr lang="en-GB" altLang="zh-TW" smtClean="0"/>
              <a:t>12/06/2020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15</a:t>
            </a:r>
            <a:r>
              <a:rPr lang="zh-TW" altLang="en-US"/>
              <a:t>章 振盪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0905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5964B-5EB4-4902-9D3A-327074662CAE}" type="datetime1">
              <a:rPr lang="en-GB" altLang="zh-TW" smtClean="0"/>
              <a:t>12/06/2020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15</a:t>
            </a:r>
            <a:r>
              <a:rPr lang="zh-TW" altLang="en-US"/>
              <a:t>章 振盪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70257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69EF-6995-4C65-BF8C-DA66072D3B3E}" type="datetime1">
              <a:rPr lang="en-GB" altLang="zh-TW" smtClean="0"/>
              <a:t>12/06/2020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15</a:t>
            </a:r>
            <a:r>
              <a:rPr lang="zh-TW" altLang="en-US"/>
              <a:t>章 振盪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728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FC443-17F4-4799-9128-82344BADA117}" type="datetime1">
              <a:rPr lang="en-GB" altLang="zh-TW" smtClean="0"/>
              <a:t>12/06/2020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15</a:t>
            </a:r>
            <a:r>
              <a:rPr lang="zh-TW" altLang="en-US"/>
              <a:t>章 振盪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7138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例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562869"/>
            <a:ext cx="7772400" cy="786011"/>
          </a:xfrm>
        </p:spPr>
        <p:txBody>
          <a:bodyPr anchor="t"/>
          <a:lstStyle>
            <a:lvl1pPr algn="l">
              <a:defRPr sz="4000" b="1" cap="all">
                <a:solidFill>
                  <a:schemeClr val="accent6"/>
                </a:solidFill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492896"/>
            <a:ext cx="7772400" cy="3744416"/>
          </a:xfrm>
          <a:noFill/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143F2-AD43-4A7C-AA67-1FEAAF17F193}" type="datetime1">
              <a:rPr lang="en-GB" altLang="zh-TW" smtClean="0"/>
              <a:t>12/06/2020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15</a:t>
            </a:r>
            <a:r>
              <a:rPr lang="zh-TW" altLang="en-US"/>
              <a:t>章 振盪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0856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練習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562869"/>
            <a:ext cx="7772400" cy="786011"/>
          </a:xfrm>
        </p:spPr>
        <p:txBody>
          <a:bodyPr anchor="t"/>
          <a:lstStyle>
            <a:lvl1pPr algn="l">
              <a:defRPr sz="4000" b="1" cap="all">
                <a:solidFill>
                  <a:schemeClr val="accent3"/>
                </a:solidFill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492896"/>
            <a:ext cx="7772400" cy="3744416"/>
          </a:xfrm>
          <a:noFill/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FF27E-1D0B-43A7-96FD-D6E90BAAA788}" type="datetime1">
              <a:rPr lang="en-GB" altLang="zh-TW" smtClean="0"/>
              <a:t>12/06/2020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15</a:t>
            </a:r>
            <a:r>
              <a:rPr lang="zh-TW" altLang="en-US"/>
              <a:t>章 振盪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1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038600" cy="5040560"/>
          </a:xfrm>
          <a:noFill/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40768"/>
            <a:ext cx="4038600" cy="5040560"/>
          </a:xfrm>
          <a:noFill/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4A19E-D396-4F73-A036-75438F68B9E7}" type="datetime1">
              <a:rPr lang="en-GB" altLang="zh-TW" smtClean="0"/>
              <a:t>12/06/2020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15</a:t>
            </a:r>
            <a:r>
              <a:rPr lang="zh-TW" altLang="en-US"/>
              <a:t>章 振盪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628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C16A4-6065-4083-8E1E-D0841CE31A84}" type="datetime1">
              <a:rPr lang="en-GB" altLang="zh-TW" smtClean="0"/>
              <a:t>12/06/2020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15</a:t>
            </a:r>
            <a:r>
              <a:rPr lang="zh-TW" altLang="en-US"/>
              <a:t>章 振盪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3657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2920B-C015-4182-91DA-6AD59FAC7178}" type="datetime1">
              <a:rPr lang="en-GB" altLang="zh-TW" smtClean="0"/>
              <a:t>12/06/2020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15</a:t>
            </a:r>
            <a:r>
              <a:rPr lang="zh-TW" altLang="en-US"/>
              <a:t>章 振盪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9688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CA568-8570-4EB9-9598-DE4B09553410}" type="datetime1">
              <a:rPr lang="en-GB" altLang="zh-TW" smtClean="0"/>
              <a:t>12/06/2020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15</a:t>
            </a:r>
            <a:r>
              <a:rPr lang="zh-TW" altLang="en-US"/>
              <a:t>章 振盪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5584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8DC95-890F-47E3-BAA7-F3D37E7316C1}" type="datetime1">
              <a:rPr lang="en-GB" altLang="zh-TW" smtClean="0"/>
              <a:t>12/06/2020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15</a:t>
            </a:r>
            <a:r>
              <a:rPr lang="zh-TW" altLang="en-US"/>
              <a:t>章 振盪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683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3E4EA4B9-35B9-40E5-95AA-90241BA1F8D5}"/>
              </a:ext>
            </a:extLst>
          </p:cNvPr>
          <p:cNvSpPr/>
          <p:nvPr/>
        </p:nvSpPr>
        <p:spPr>
          <a:xfrm>
            <a:off x="0" y="0"/>
            <a:ext cx="8028384" cy="126876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40768"/>
            <a:ext cx="8229600" cy="501558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66874" y="6381328"/>
            <a:ext cx="13929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E5C08E62-2D9A-4598-A5BE-AC70AC1DB95D}" type="datetime1">
              <a:rPr lang="en-GB" altLang="zh-TW" smtClean="0"/>
              <a:t>12/06/2020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8132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第</a:t>
            </a:r>
            <a:r>
              <a:rPr lang="en-US" altLang="zh-TW"/>
              <a:t>15</a:t>
            </a:r>
            <a:r>
              <a:rPr lang="zh-TW" altLang="en-US"/>
              <a:t>章 振盪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8132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FFF700D2-071F-440E-A3FF-180D34BA4EC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D0F328F-BF98-4ECF-A569-D2B5D757F7D0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6397413"/>
            <a:ext cx="1209675" cy="412825"/>
          </a:xfrm>
          <a:prstGeom prst="rect">
            <a:avLst/>
          </a:prstGeom>
        </p:spPr>
      </p:pic>
      <p:pic>
        <p:nvPicPr>
          <p:cNvPr id="11" name="圖片 10" descr="一張含有 室外, 建築物, 大, 水 的圖片&#10;&#10;自動產生的描述">
            <a:extLst>
              <a:ext uri="{FF2B5EF4-FFF2-40B4-BE49-F238E27FC236}">
                <a16:creationId xmlns:a16="http://schemas.microsoft.com/office/drawing/2014/main" id="{10B2163E-9017-46C6-B86D-E18E6765BB17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14" r="21283"/>
          <a:stretch/>
        </p:blipFill>
        <p:spPr>
          <a:xfrm>
            <a:off x="7956376" y="-7385"/>
            <a:ext cx="1187624" cy="126876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30622"/>
            <a:ext cx="8229600" cy="99412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GB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C2A0799-28A8-4A83-9E16-B067CFF99241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6397413"/>
            <a:ext cx="1209675" cy="41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6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b="1" kern="1200" baseline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ts val="35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Ø"/>
        <a:defRPr sz="2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742950" indent="-285750" algn="l" defTabSz="914400" rtl="0" eaLnBrk="1" latinLnBrk="0" hangingPunct="1">
        <a:lnSpc>
          <a:spcPts val="3500"/>
        </a:lnSpc>
        <a:spcBef>
          <a:spcPts val="600"/>
        </a:spcBef>
        <a:spcAft>
          <a:spcPts val="600"/>
        </a:spcAft>
        <a:buFont typeface="Times New Roman" panose="02020603050405020304" pitchFamily="18" charset="0"/>
        <a:buChar char="‣"/>
        <a:defRPr sz="2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ts val="3500"/>
        </a:lnSpc>
        <a:spcBef>
          <a:spcPts val="600"/>
        </a:spcBef>
        <a:spcAft>
          <a:spcPts val="600"/>
        </a:spcAft>
        <a:buFont typeface="Arial" pitchFamily="34" charset="0"/>
        <a:buChar char="•"/>
        <a:defRPr sz="24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ts val="3500"/>
        </a:lnSpc>
        <a:spcBef>
          <a:spcPts val="600"/>
        </a:spcBef>
        <a:spcAft>
          <a:spcPts val="600"/>
        </a:spcAft>
        <a:buFont typeface="Arial" pitchFamily="34" charset="0"/>
        <a:buChar char="–"/>
        <a:defRPr sz="20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ts val="3500"/>
        </a:lnSpc>
        <a:spcBef>
          <a:spcPts val="600"/>
        </a:spcBef>
        <a:spcAft>
          <a:spcPts val="600"/>
        </a:spcAft>
        <a:buFont typeface="Arial" pitchFamily="34" charset="0"/>
        <a:buChar char="»"/>
        <a:defRPr sz="20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&#20363;&#38988;15.1.pdf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&#20363;&#38988;15.2.pdf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&#20363;&#38988;15.3.pdf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&#20363;&#38988;15.4.pdf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8.w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5" Type="http://schemas.openxmlformats.org/officeDocument/2006/relationships/hyperlink" Target="&#20363;&#38988;15.5.pdf" TargetMode="External"/><Relationship Id="rId4" Type="http://schemas.openxmlformats.org/officeDocument/2006/relationships/image" Target="../media/image31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&#20363;&#38988;15.6.pdf" TargetMode="Externa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5" Type="http://schemas.openxmlformats.org/officeDocument/2006/relationships/hyperlink" Target="&#20363;&#38988;15.7.pdf" TargetMode="External"/><Relationship Id="rId4" Type="http://schemas.openxmlformats.org/officeDocument/2006/relationships/image" Target="../media/image42.w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png"/><Relationship Id="rId5" Type="http://schemas.openxmlformats.org/officeDocument/2006/relationships/image" Target="../media/image7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38E167-C255-48B7-BDC0-5A0D473C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9B30F0-252E-4F9E-AAF6-98D20D05F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04362"/>
            <a:ext cx="8229600" cy="3851987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zh-TW" altLang="en-US" dirty="0">
                <a:solidFill>
                  <a:prstClr val="black"/>
                </a:solidFill>
              </a:rPr>
              <a:t>本教學投影片係屬教科書著作之延伸，亦受著作權法之保護。</a:t>
            </a:r>
            <a:endParaRPr lang="en-US" altLang="zh-TW" dirty="0">
              <a:solidFill>
                <a:prstClr val="black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altLang="zh-TW" dirty="0">
              <a:solidFill>
                <a:prstClr val="black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zh-TW" altLang="en-US" dirty="0">
                <a:solidFill>
                  <a:prstClr val="black"/>
                </a:solidFill>
              </a:rPr>
              <a:t>請依出版社授權使用規範利用本教學資源，非經授權許可不得以影印、拷貝、列印等方法進行重製，亦不得改作、公開展示著作內容，亦請勿對第三人公開傳輸、散布。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B16492C-436E-48B0-912A-FE20936E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15</a:t>
            </a:r>
            <a:r>
              <a:rPr lang="zh-TW" altLang="en-US"/>
              <a:t>章 振盪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28DF93-71AB-4893-9391-F5727E803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</a:t>
            </a:fld>
            <a:endParaRPr lang="en-GB"/>
          </a:p>
        </p:txBody>
      </p:sp>
      <p:pic>
        <p:nvPicPr>
          <p:cNvPr id="6" name="圖片 4">
            <a:extLst>
              <a:ext uri="{FF2B5EF4-FFF2-40B4-BE49-F238E27FC236}">
                <a16:creationId xmlns:a16="http://schemas.microsoft.com/office/drawing/2014/main" id="{F7F299D7-567D-4752-B1DC-293FF2FDF8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15790"/>
            <a:ext cx="3711633" cy="997527"/>
          </a:xfrm>
          <a:prstGeom prst="rect">
            <a:avLst/>
          </a:prstGeom>
          <a:solidFill>
            <a:schemeClr val="bg1">
              <a:alpha val="9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55956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BA3748-5063-4EB3-ADC6-D9D690D8F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15.1</a:t>
            </a:r>
            <a:r>
              <a:rPr lang="zh-TW" altLang="en-US" dirty="0"/>
              <a:t> 簡諧振盪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6723D3-AAE2-46B7-9B7C-742E223E2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自變數 </a:t>
            </a:r>
            <a:r>
              <a:rPr lang="en-US" altLang="zh-TW" i="1" dirty="0" err="1">
                <a:cs typeface="Times New Roman" pitchFamily="18" charset="0"/>
              </a:rPr>
              <a:t>ωt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+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en-US" altLang="zh-TW" i="1" dirty="0">
                <a:cs typeface="Times New Roman" pitchFamily="18" charset="0"/>
                <a:sym typeface="Symbol" pitchFamily="18" charset="2"/>
              </a:rPr>
              <a:t>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稱為</a:t>
            </a:r>
            <a:r>
              <a:rPr lang="zh-TW" altLang="en-US" b="1" dirty="0">
                <a:solidFill>
                  <a:srgbClr val="C00000"/>
                </a:solidFill>
                <a:cs typeface="Times New Roman" pitchFamily="18" charset="0"/>
              </a:rPr>
              <a:t>相位</a:t>
            </a:r>
            <a:r>
              <a:rPr lang="en-US" altLang="zh-TW" dirty="0">
                <a:cs typeface="Times New Roman" pitchFamily="18" charset="0"/>
              </a:rPr>
              <a:t>(phase)</a:t>
            </a:r>
            <a:r>
              <a:rPr lang="zh-TW" altLang="en-US" dirty="0">
                <a:cs typeface="Times New Roman" pitchFamily="18" charset="0"/>
              </a:rPr>
              <a:t>， 其中 </a:t>
            </a:r>
            <a:r>
              <a:rPr lang="en-US" altLang="zh-TW" i="1" dirty="0">
                <a:cs typeface="Times New Roman" pitchFamily="18" charset="0"/>
                <a:sym typeface="Symbol" pitchFamily="18" charset="2"/>
              </a:rPr>
              <a:t>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稱為</a:t>
            </a:r>
            <a:r>
              <a:rPr lang="zh-TW" altLang="en-US" b="1" dirty="0">
                <a:solidFill>
                  <a:srgbClr val="C00000"/>
                </a:solidFill>
                <a:cs typeface="Times New Roman" pitchFamily="18" charset="0"/>
              </a:rPr>
              <a:t>相常數</a:t>
            </a:r>
            <a:r>
              <a:rPr lang="en-US" altLang="zh-TW" dirty="0">
                <a:cs typeface="Times New Roman" pitchFamily="18" charset="0"/>
              </a:rPr>
              <a:t>(phase constant)(</a:t>
            </a:r>
            <a:r>
              <a:rPr lang="zh-TW" altLang="en-US" dirty="0">
                <a:cs typeface="Times New Roman" pitchFamily="18" charset="0"/>
              </a:rPr>
              <a:t>或另稱</a:t>
            </a:r>
            <a:r>
              <a:rPr lang="zh-TW" altLang="en-US" b="1" dirty="0">
                <a:solidFill>
                  <a:srgbClr val="C00000"/>
                </a:solidFill>
                <a:cs typeface="Times New Roman" pitchFamily="18" charset="0"/>
              </a:rPr>
              <a:t>相角</a:t>
            </a:r>
            <a:r>
              <a:rPr lang="en-US" altLang="zh-TW" dirty="0">
                <a:cs typeface="Times New Roman" pitchFamily="18" charset="0"/>
              </a:rPr>
              <a:t>)</a:t>
            </a:r>
            <a:r>
              <a:rPr lang="zh-TW" altLang="en-US" dirty="0">
                <a:cs typeface="Times New Roman" pitchFamily="18" charset="0"/>
              </a:rPr>
              <a:t>。</a:t>
            </a:r>
            <a:endParaRPr lang="en-US" altLang="zh-TW" dirty="0"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相位及相常數均以弳為單位。在系統中 </a:t>
            </a:r>
            <a:r>
              <a:rPr lang="en-US" altLang="zh-TW" dirty="0">
                <a:cs typeface="Times New Roman" pitchFamily="18" charset="0"/>
              </a:rPr>
              <a:t>A </a:t>
            </a:r>
            <a:r>
              <a:rPr lang="zh-TW" altLang="en-US" dirty="0">
                <a:cs typeface="Times New Roman" pitchFamily="18" charset="0"/>
              </a:rPr>
              <a:t>及 </a:t>
            </a:r>
            <a:r>
              <a:rPr lang="en-US" altLang="zh-TW" i="1" dirty="0">
                <a:cs typeface="Times New Roman" pitchFamily="18" charset="0"/>
                <a:sym typeface="Symbol" pitchFamily="18" charset="2"/>
              </a:rPr>
              <a:t>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的值分別依某一時刻的 </a:t>
            </a:r>
            <a:r>
              <a:rPr lang="en-US" altLang="zh-TW" i="1" dirty="0">
                <a:cs typeface="Times New Roman" pitchFamily="18" charset="0"/>
              </a:rPr>
              <a:t>x </a:t>
            </a:r>
            <a:r>
              <a:rPr lang="zh-TW" altLang="en-US" dirty="0">
                <a:cs typeface="Times New Roman" pitchFamily="18" charset="0"/>
              </a:rPr>
              <a:t>及速度 </a:t>
            </a:r>
            <a:r>
              <a:rPr lang="en-US" altLang="zh-TW" i="1" dirty="0">
                <a:cs typeface="Times New Roman" pitchFamily="18" charset="0"/>
              </a:rPr>
              <a:t>υ </a:t>
            </a:r>
            <a:r>
              <a:rPr lang="en-US" altLang="zh-TW" dirty="0">
                <a:cs typeface="Times New Roman" pitchFamily="18" charset="0"/>
              </a:rPr>
              <a:t>=</a:t>
            </a:r>
            <a:r>
              <a:rPr lang="en-US" altLang="zh-TW" i="1" dirty="0">
                <a:cs typeface="Times New Roman" pitchFamily="18" charset="0"/>
              </a:rPr>
              <a:t> dx/dt </a:t>
            </a:r>
            <a:r>
              <a:rPr lang="zh-TW" altLang="en-US" dirty="0">
                <a:cs typeface="Times New Roman" pitchFamily="18" charset="0"/>
              </a:rPr>
              <a:t>的值來決定。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3E1C6C9-77DC-47EC-A785-063358771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15</a:t>
            </a:r>
            <a:r>
              <a:rPr lang="zh-TW" altLang="en-US"/>
              <a:t>章 振盪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1CEDC4-0638-4C8F-A13A-6865AFCC9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211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70B999-B328-4074-9F33-EFA8D0A82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15.1</a:t>
            </a:r>
            <a:r>
              <a:rPr lang="zh-TW" altLang="en-US" dirty="0"/>
              <a:t> 簡諧振盪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A4A7C4C-47BE-4E5A-AC41-5EBA6E7269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6612" y="1341438"/>
            <a:ext cx="4280535" cy="4933950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8C45547-B6A2-49D4-BA39-8A5C99BE0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15</a:t>
            </a:r>
            <a:r>
              <a:rPr lang="zh-TW" altLang="en-US"/>
              <a:t>章 振盪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A581E6B-1DCE-4568-8B84-000809A5E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157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3232A0-CD6A-4135-8930-74E797D27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15.1</a:t>
            </a:r>
            <a:r>
              <a:rPr lang="zh-TW" altLang="en-US" dirty="0"/>
              <a:t> 簡諧振盪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6B180D-A4AF-4181-8E77-A59D10B98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itchFamily="18" charset="0"/>
              </a:rPr>
              <a:t>任何系統中某一物理量隨時間變化如 </a:t>
            </a:r>
            <a:r>
              <a:rPr lang="en-US" altLang="zh-TW" dirty="0">
                <a:cs typeface="Times New Roman" pitchFamily="18" charset="0"/>
              </a:rPr>
              <a:t>15.2 </a:t>
            </a:r>
            <a:r>
              <a:rPr lang="zh-TW" altLang="en-US" dirty="0">
                <a:cs typeface="Times New Roman" pitchFamily="18" charset="0"/>
              </a:rPr>
              <a:t>式所述時，即稱為一</a:t>
            </a:r>
            <a:r>
              <a:rPr lang="zh-TW" altLang="en-US" b="1" dirty="0">
                <a:solidFill>
                  <a:srgbClr val="C00000"/>
                </a:solidFill>
                <a:cs typeface="Times New Roman" pitchFamily="18" charset="0"/>
              </a:rPr>
              <a:t>簡諧振子</a:t>
            </a:r>
            <a:r>
              <a:rPr lang="en-US" altLang="zh-TW" dirty="0">
                <a:cs typeface="Times New Roman" pitchFamily="18" charset="0"/>
              </a:rPr>
              <a:t>(simple harmonic oscillator)</a:t>
            </a:r>
            <a:r>
              <a:rPr lang="zh-TW" altLang="en-US" dirty="0">
                <a:cs typeface="Times New Roman" pitchFamily="18" charset="0"/>
              </a:rPr>
              <a:t>。</a:t>
            </a:r>
            <a:endParaRPr lang="en-US" altLang="zh-TW" dirty="0">
              <a:cs typeface="Times New Roman" pitchFamily="18" charset="0"/>
            </a:endParaRPr>
          </a:p>
          <a:p>
            <a:r>
              <a:rPr lang="zh-TW" altLang="en-US" dirty="0">
                <a:cs typeface="Times New Roman" pitchFamily="18" charset="0"/>
              </a:rPr>
              <a:t>簡諧振子有下列性質： </a:t>
            </a:r>
            <a:endParaRPr lang="en-US" altLang="zh-TW" dirty="0">
              <a:cs typeface="Times New Roman" pitchFamily="18" charset="0"/>
            </a:endParaRPr>
          </a:p>
          <a:p>
            <a:pPr marL="914400" lvl="1" indent="-514350">
              <a:buFont typeface="+mj-lt"/>
              <a:buAutoNum type="arabicPeriod"/>
            </a:pPr>
            <a:r>
              <a:rPr lang="zh-TW" altLang="en-US" dirty="0">
                <a:cs typeface="Times New Roman" pitchFamily="18" charset="0"/>
              </a:rPr>
              <a:t>振幅 </a:t>
            </a:r>
            <a:r>
              <a:rPr lang="en-US" altLang="zh-TW" i="1" dirty="0">
                <a:cs typeface="Times New Roman" pitchFamily="18" charset="0"/>
              </a:rPr>
              <a:t>A </a:t>
            </a:r>
            <a:r>
              <a:rPr lang="zh-TW" altLang="en-US" dirty="0">
                <a:cs typeface="Times New Roman" pitchFamily="18" charset="0"/>
              </a:rPr>
              <a:t>為常數。振盪為「</a:t>
            </a:r>
            <a:r>
              <a:rPr lang="zh-TW" altLang="en-US" b="1" dirty="0">
                <a:solidFill>
                  <a:srgbClr val="C00000"/>
                </a:solidFill>
                <a:cs typeface="Times New Roman" pitchFamily="18" charset="0"/>
              </a:rPr>
              <a:t>簡單的</a:t>
            </a:r>
            <a:r>
              <a:rPr lang="en-US" altLang="zh-TW" dirty="0">
                <a:cs typeface="Times New Roman" pitchFamily="18" charset="0"/>
              </a:rPr>
              <a:t>(simple)</a:t>
            </a:r>
            <a:r>
              <a:rPr lang="zh-TW" altLang="en-US" dirty="0">
                <a:cs typeface="Times New Roman" pitchFamily="18" charset="0"/>
              </a:rPr>
              <a:t>」。</a:t>
            </a:r>
            <a:endParaRPr lang="en-US" altLang="zh-TW" dirty="0">
              <a:cs typeface="Times New Roman" pitchFamily="18" charset="0"/>
            </a:endParaRPr>
          </a:p>
          <a:p>
            <a:pPr marL="914400" lvl="1" indent="-514350">
              <a:buFont typeface="+mj-lt"/>
              <a:buAutoNum type="arabicPeriod"/>
            </a:pPr>
            <a:r>
              <a:rPr lang="zh-TW" altLang="en-US" dirty="0">
                <a:cs typeface="Times New Roman" pitchFamily="18" charset="0"/>
              </a:rPr>
              <a:t>頻率及週期與振幅無關：大振幅的振盪週期和小振幅的一樣</a:t>
            </a:r>
            <a:r>
              <a:rPr lang="zh-TW" altLang="en-US" b="1" dirty="0">
                <a:solidFill>
                  <a:srgbClr val="C00000"/>
                </a:solidFill>
                <a:cs typeface="Times New Roman" pitchFamily="18" charset="0"/>
              </a:rPr>
              <a:t>等時</a:t>
            </a:r>
            <a:r>
              <a:rPr lang="en-US" altLang="zh-TW" dirty="0">
                <a:cs typeface="Times New Roman" pitchFamily="18" charset="0"/>
              </a:rPr>
              <a:t>(isochronism)</a:t>
            </a:r>
            <a:r>
              <a:rPr lang="zh-TW" altLang="en-US" dirty="0">
                <a:cs typeface="Times New Roman" pitchFamily="18" charset="0"/>
              </a:rPr>
              <a:t>性質。</a:t>
            </a:r>
            <a:endParaRPr lang="en-US" altLang="zh-TW" dirty="0">
              <a:cs typeface="Times New Roman" pitchFamily="18" charset="0"/>
            </a:endParaRPr>
          </a:p>
          <a:p>
            <a:pPr marL="914400" lvl="1" indent="-514350">
              <a:buFont typeface="+mj-lt"/>
              <a:buAutoNum type="arabicPeriod"/>
            </a:pPr>
            <a:r>
              <a:rPr lang="zh-TW" altLang="en-US" dirty="0">
                <a:cs typeface="Times New Roman" pitchFamily="18" charset="0"/>
              </a:rPr>
              <a:t>隨時間變的物理量可以單一頻率的正弦函數表出。振盪為「</a:t>
            </a:r>
            <a:r>
              <a:rPr lang="zh-TW" altLang="en-US" b="1" dirty="0">
                <a:solidFill>
                  <a:srgbClr val="C00000"/>
                </a:solidFill>
                <a:cs typeface="Times New Roman" pitchFamily="18" charset="0"/>
              </a:rPr>
              <a:t>和諧的</a:t>
            </a:r>
            <a:r>
              <a:rPr lang="en-US" altLang="zh-TW" dirty="0">
                <a:cs typeface="Times New Roman" pitchFamily="18" charset="0"/>
              </a:rPr>
              <a:t>(harmonic)</a:t>
            </a:r>
            <a:r>
              <a:rPr lang="zh-TW" altLang="en-US" dirty="0">
                <a:cs typeface="Times New Roman" pitchFamily="18" charset="0"/>
              </a:rPr>
              <a:t>」。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302D778-7BD1-4D35-AED4-753364797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15</a:t>
            </a:r>
            <a:r>
              <a:rPr lang="zh-TW" altLang="en-US"/>
              <a:t>章 振盪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75D4004-6FD1-4E19-9D85-38EE6CD9B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8401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371B19-A476-4207-95C9-AC21E7E4B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15.1</a:t>
            </a:r>
            <a:r>
              <a:rPr lang="zh-TW" altLang="en-US" dirty="0"/>
              <a:t> 簡諧振盪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5FB236-96C4-4637-B15E-CD06D1359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cs typeface="Times New Roman" pitchFamily="18" charset="0"/>
              </a:rPr>
              <a:t>15.2 </a:t>
            </a:r>
            <a:r>
              <a:rPr lang="zh-TW" altLang="en-US" dirty="0">
                <a:cs typeface="Times New Roman" pitchFamily="18" charset="0"/>
              </a:rPr>
              <a:t>式的第 </a:t>
            </a:r>
            <a:r>
              <a:rPr lang="en-US" altLang="zh-TW" dirty="0">
                <a:cs typeface="Times New Roman" pitchFamily="18" charset="0"/>
              </a:rPr>
              <a:t>1</a:t>
            </a:r>
            <a:r>
              <a:rPr lang="zh-TW" altLang="en-US" dirty="0">
                <a:cs typeface="Times New Roman" pitchFamily="18" charset="0"/>
              </a:rPr>
              <a:t>、</a:t>
            </a:r>
            <a:r>
              <a:rPr lang="en-US" altLang="zh-TW" dirty="0">
                <a:cs typeface="Times New Roman" pitchFamily="18" charset="0"/>
              </a:rPr>
              <a:t>2 </a:t>
            </a:r>
            <a:r>
              <a:rPr lang="zh-TW" altLang="en-US" dirty="0">
                <a:cs typeface="Times New Roman" pitchFamily="18" charset="0"/>
              </a:rPr>
              <a:t>階導數為 </a:t>
            </a:r>
            <a:endParaRPr lang="en-US" altLang="zh-TW" dirty="0">
              <a:cs typeface="Times New Roman" pitchFamily="18" charset="0"/>
            </a:endParaRP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6D5C96C-AABB-47D5-9253-A8CB2040C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15</a:t>
            </a:r>
            <a:r>
              <a:rPr lang="zh-TW" altLang="en-US"/>
              <a:t>章 振盪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2F7E6FD-6C3D-4611-ABDA-826155803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13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EEBDD23-6AE5-4447-AE5A-FFAC5F038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052" y="2132856"/>
            <a:ext cx="5980748" cy="76009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FEDF822-63CE-4E0D-AF97-A78167951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563" y="3268320"/>
            <a:ext cx="6580823" cy="83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534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C709084-CE14-4548-A44B-C80BF2218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15.1</a:t>
            </a:r>
            <a:r>
              <a:rPr lang="zh-TW" altLang="en-US" dirty="0"/>
              <a:t> 簡諧振盪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9BE4C3A7-D5C6-488E-8676-2102C87B5D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340768"/>
            <a:ext cx="4421039" cy="50405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如圖 </a:t>
            </a:r>
            <a:r>
              <a:rPr lang="en-US" altLang="zh-TW" dirty="0">
                <a:cs typeface="Times New Roman" pitchFamily="18" charset="0"/>
              </a:rPr>
              <a:t>15.3 </a:t>
            </a:r>
            <a:r>
              <a:rPr lang="zh-TW" altLang="en-US" dirty="0">
                <a:cs typeface="Times New Roman" pitchFamily="18" charset="0"/>
              </a:rPr>
              <a:t>所示，在 </a:t>
            </a:r>
            <a:r>
              <a:rPr lang="en-US" altLang="zh-TW" i="1" dirty="0">
                <a:cs typeface="Times New Roman" pitchFamily="18" charset="0"/>
              </a:rPr>
              <a:t>x </a:t>
            </a:r>
            <a:r>
              <a:rPr lang="en-US" altLang="zh-TW" dirty="0">
                <a:cs typeface="Times New Roman" pitchFamily="18" charset="0"/>
              </a:rPr>
              <a:t>= 0 </a:t>
            </a:r>
            <a:r>
              <a:rPr lang="zh-TW" altLang="en-US" dirty="0">
                <a:cs typeface="Times New Roman" pitchFamily="18" charset="0"/>
              </a:rPr>
              <a:t>時速度為極值 </a:t>
            </a:r>
            <a:r>
              <a:rPr lang="en-US" altLang="zh-TW" i="1" dirty="0">
                <a:cs typeface="Times New Roman" pitchFamily="18" charset="0"/>
              </a:rPr>
              <a:t>υ </a:t>
            </a:r>
            <a:r>
              <a:rPr lang="en-US" altLang="zh-TW" dirty="0">
                <a:cs typeface="Times New Roman" pitchFamily="18" charset="0"/>
              </a:rPr>
              <a:t>= ± </a:t>
            </a:r>
            <a:r>
              <a:rPr lang="en-US" altLang="zh-TW" i="1" dirty="0" err="1">
                <a:cs typeface="Times New Roman" pitchFamily="18" charset="0"/>
              </a:rPr>
              <a:t>ωA</a:t>
            </a:r>
            <a:r>
              <a:rPr lang="zh-TW" altLang="en-US" dirty="0">
                <a:cs typeface="Times New Roman" pitchFamily="18" charset="0"/>
              </a:rPr>
              <a:t>，而當</a:t>
            </a:r>
            <a:r>
              <a:rPr lang="zh-TW" altLang="en-US" i="1" dirty="0">
                <a:cs typeface="Times New Roman" pitchFamily="18" charset="0"/>
              </a:rPr>
              <a:t> </a:t>
            </a:r>
            <a:r>
              <a:rPr lang="en-US" altLang="zh-TW" i="1" dirty="0">
                <a:cs typeface="Times New Roman" pitchFamily="18" charset="0"/>
              </a:rPr>
              <a:t>x </a:t>
            </a:r>
            <a:r>
              <a:rPr lang="en-US" altLang="zh-TW" dirty="0">
                <a:cs typeface="Times New Roman" pitchFamily="18" charset="0"/>
              </a:rPr>
              <a:t>= ±</a:t>
            </a:r>
            <a:r>
              <a:rPr lang="en-US" altLang="zh-TW" i="1" dirty="0">
                <a:cs typeface="Times New Roman" pitchFamily="18" charset="0"/>
              </a:rPr>
              <a:t>A </a:t>
            </a:r>
            <a:r>
              <a:rPr lang="zh-TW" altLang="en-US" dirty="0">
                <a:cs typeface="Times New Roman" pitchFamily="18" charset="0"/>
              </a:rPr>
              <a:t>時有加速度極值 </a:t>
            </a:r>
            <a:r>
              <a:rPr lang="en-US" altLang="zh-TW" i="1" dirty="0">
                <a:cs typeface="Times New Roman" pitchFamily="18" charset="0"/>
              </a:rPr>
              <a:t>a </a:t>
            </a:r>
            <a:r>
              <a:rPr lang="en-US" altLang="zh-TW" dirty="0">
                <a:cs typeface="Times New Roman" pitchFamily="18" charset="0"/>
              </a:rPr>
              <a:t>= ±</a:t>
            </a:r>
            <a:r>
              <a:rPr lang="en-US" altLang="zh-TW" i="1" dirty="0" err="1">
                <a:cs typeface="Times New Roman" pitchFamily="18" charset="0"/>
              </a:rPr>
              <a:t>ω</a:t>
            </a:r>
            <a:r>
              <a:rPr lang="en-US" altLang="zh-TW" dirty="0" err="1">
                <a:cs typeface="Times New Roman" pitchFamily="18" charset="0"/>
              </a:rPr>
              <a:t>2</a:t>
            </a:r>
            <a:r>
              <a:rPr lang="en-US" altLang="zh-TW" i="1" dirty="0" err="1">
                <a:cs typeface="Times New Roman" pitchFamily="18" charset="0"/>
              </a:rPr>
              <a:t>A</a:t>
            </a:r>
            <a:r>
              <a:rPr lang="zh-TW" altLang="en-US" dirty="0">
                <a:cs typeface="Times New Roman" pitchFamily="18" charset="0"/>
              </a:rPr>
              <a:t>。</a:t>
            </a:r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CDED6C63-4292-4E07-B07C-2DB7F7B391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64647" y="1341438"/>
            <a:ext cx="2635745" cy="5522280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5C481D7-F444-4675-A5B5-C17EBC57D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15</a:t>
            </a:r>
            <a:r>
              <a:rPr lang="zh-TW" altLang="en-US"/>
              <a:t>章 振盪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D3730CE-FEAB-4910-97BC-D7B177526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235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4068D308-7398-4259-BF8D-C4B0CDF12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15.1</a:t>
            </a:r>
            <a:r>
              <a:rPr lang="zh-TW" altLang="en-US" dirty="0"/>
              <a:t> 簡諧振盪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AEAB8F30-90B2-4D23-BE8C-BAAEFC5BE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cs typeface="Times New Roman" pitchFamily="18" charset="0"/>
              </a:rPr>
              <a:t>此</a:t>
            </a:r>
            <a:r>
              <a:rPr lang="zh-TW" altLang="en-US" b="1" dirty="0">
                <a:cs typeface="Times New Roman" pitchFamily="18" charset="0"/>
              </a:rPr>
              <a:t>微分方程式</a:t>
            </a:r>
            <a:r>
              <a:rPr lang="en-US" altLang="zh-TW" dirty="0">
                <a:cs typeface="Times New Roman" pitchFamily="18" charset="0"/>
              </a:rPr>
              <a:t>(differential equation)</a:t>
            </a:r>
            <a:r>
              <a:rPr lang="zh-TW" altLang="en-US" dirty="0">
                <a:cs typeface="Times New Roman" pitchFamily="18" charset="0"/>
              </a:rPr>
              <a:t>說明了所有的簡諧振盪，</a:t>
            </a:r>
            <a:r>
              <a:rPr lang="en-US" altLang="zh-TW" dirty="0">
                <a:cs typeface="Times New Roman" pitchFamily="18" charset="0"/>
              </a:rPr>
              <a:t>15.2 </a:t>
            </a:r>
            <a:r>
              <a:rPr lang="zh-TW" altLang="en-US" dirty="0">
                <a:cs typeface="Times New Roman" pitchFamily="18" charset="0"/>
              </a:rPr>
              <a:t>式為此微分方程式的一種解。</a:t>
            </a:r>
            <a:endParaRPr lang="en-US" altLang="zh-TW" dirty="0">
              <a:cs typeface="Times New Roman" pitchFamily="18" charset="0"/>
            </a:endParaRPr>
          </a:p>
          <a:p>
            <a:endParaRPr lang="en-US" altLang="zh-TW" b="1" dirty="0">
              <a:solidFill>
                <a:srgbClr val="00C491"/>
              </a:solidFill>
              <a:cs typeface="Times New Roman" pitchFamily="18" charset="0"/>
            </a:endParaRPr>
          </a:p>
          <a:p>
            <a:endParaRPr lang="en-US" altLang="zh-TW" b="1" dirty="0">
              <a:solidFill>
                <a:srgbClr val="00C491"/>
              </a:solidFill>
              <a:cs typeface="Times New Roman" pitchFamily="18" charset="0"/>
            </a:endParaRPr>
          </a:p>
          <a:p>
            <a:r>
              <a:rPr lang="zh-TW" altLang="en-US" b="1" dirty="0">
                <a:solidFill>
                  <a:srgbClr val="C00000"/>
                </a:solidFill>
                <a:cs typeface="Times New Roman" pitchFamily="18" charset="0"/>
              </a:rPr>
              <a:t>簡諧運動</a:t>
            </a:r>
            <a:r>
              <a:rPr lang="en-US" altLang="zh-TW" dirty="0">
                <a:cs typeface="Times New Roman" pitchFamily="18" charset="0"/>
              </a:rPr>
              <a:t>(simple harmonic motion</a:t>
            </a:r>
            <a:r>
              <a:rPr lang="zh-TW" altLang="en-US" dirty="0">
                <a:cs typeface="Times New Roman" pitchFamily="18" charset="0"/>
              </a:rPr>
              <a:t>；</a:t>
            </a:r>
            <a:r>
              <a:rPr lang="en-US" altLang="zh-TW" dirty="0" err="1">
                <a:cs typeface="Times New Roman" pitchFamily="18" charset="0"/>
              </a:rPr>
              <a:t>SHM</a:t>
            </a:r>
            <a:r>
              <a:rPr lang="en-US" altLang="zh-TW" dirty="0">
                <a:cs typeface="Times New Roman" pitchFamily="18" charset="0"/>
              </a:rPr>
              <a:t>)</a:t>
            </a:r>
            <a:r>
              <a:rPr lang="zh-TW" altLang="en-US" dirty="0">
                <a:cs typeface="Times New Roman" pitchFamily="18" charset="0"/>
              </a:rPr>
              <a:t>為簡諧振盪用在力學上的一個例子。要發生 </a:t>
            </a:r>
            <a:r>
              <a:rPr lang="en-US" altLang="zh-TW" dirty="0" err="1">
                <a:cs typeface="Times New Roman" pitchFamily="18" charset="0"/>
              </a:rPr>
              <a:t>SHM</a:t>
            </a:r>
            <a:r>
              <a:rPr lang="zh-TW" altLang="en-US" dirty="0">
                <a:cs typeface="Times New Roman" pitchFamily="18" charset="0"/>
              </a:rPr>
              <a:t>，要滿足三條件。首先要有穩定平衡點。第二，沒有能量損耗，例如：無摩擦。第三，可將 </a:t>
            </a:r>
            <a:r>
              <a:rPr lang="en-US" altLang="zh-TW" dirty="0">
                <a:cs typeface="Times New Roman" pitchFamily="18" charset="0"/>
              </a:rPr>
              <a:t>15.5 </a:t>
            </a:r>
            <a:r>
              <a:rPr lang="zh-TW" altLang="en-US" dirty="0">
                <a:cs typeface="Times New Roman" pitchFamily="18" charset="0"/>
              </a:rPr>
              <a:t>式寫為    </a:t>
            </a:r>
            <a:r>
              <a:rPr lang="en-US" altLang="zh-TW" i="1" dirty="0">
                <a:cs typeface="Times New Roman" pitchFamily="18" charset="0"/>
              </a:rPr>
              <a:t>a </a:t>
            </a:r>
            <a:r>
              <a:rPr lang="en-US" altLang="zh-TW" dirty="0">
                <a:cs typeface="Times New Roman" pitchFamily="18" charset="0"/>
              </a:rPr>
              <a:t>= −</a:t>
            </a:r>
            <a:r>
              <a:rPr lang="el-GR" altLang="zh-TW" i="1" dirty="0">
                <a:cs typeface="Times New Roman" pitchFamily="18" charset="0"/>
              </a:rPr>
              <a:t>ω </a:t>
            </a:r>
            <a:r>
              <a:rPr lang="el-GR" altLang="zh-TW" dirty="0">
                <a:cs typeface="Times New Roman" pitchFamily="18" charset="0"/>
              </a:rPr>
              <a:t>2</a:t>
            </a:r>
            <a:r>
              <a:rPr lang="en-US" altLang="zh-TW" i="1" dirty="0">
                <a:cs typeface="Times New Roman" pitchFamily="18" charset="0"/>
              </a:rPr>
              <a:t>x </a:t>
            </a:r>
            <a:r>
              <a:rPr lang="zh-TW" altLang="en-US" dirty="0">
                <a:cs typeface="Times New Roman" pitchFamily="18" charset="0"/>
              </a:rPr>
              <a:t>的形式，</a:t>
            </a:r>
            <a:r>
              <a:rPr lang="zh-TW" altLang="en-US" b="1" dirty="0">
                <a:solidFill>
                  <a:srgbClr val="0070C0"/>
                </a:solidFill>
                <a:cs typeface="Times New Roman" pitchFamily="18" charset="0"/>
              </a:rPr>
              <a:t>加速度正比於位移而反向</a:t>
            </a:r>
            <a:r>
              <a:rPr lang="zh-TW" altLang="en-US" dirty="0">
                <a:cs typeface="Times New Roman" pitchFamily="18" charset="0"/>
              </a:rPr>
              <a:t>。 </a:t>
            </a:r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D91C8C7-FEF4-4FF4-BF83-4B27FA7C2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15</a:t>
            </a:r>
            <a:r>
              <a:rPr lang="zh-TW" altLang="en-US"/>
              <a:t>章 振盪</a:t>
            </a:r>
            <a:endParaRPr lang="en-GB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EC69BC-E4D3-4914-85B4-D7C59600B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15</a:t>
            </a:fld>
            <a:endParaRPr lang="en-GB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5FFF807-2E11-4062-B730-20320AADF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420888"/>
            <a:ext cx="6560820" cy="89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597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E57E6433-48D9-419F-8786-0A0FA22DA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例題 </a:t>
            </a:r>
            <a:r>
              <a:rPr lang="en-US" altLang="zh-TW" dirty="0"/>
              <a:t>15.1</a:t>
            </a: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2E76907C-AE4B-4032-8624-3565E08BAE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2348880"/>
            <a:ext cx="7772400" cy="1584176"/>
          </a:xfrm>
        </p:spPr>
        <p:txBody>
          <a:bodyPr>
            <a:normAutofit/>
          </a:bodyPr>
          <a:lstStyle/>
          <a:p>
            <a:r>
              <a:rPr lang="zh-TW" altLang="en-US" dirty="0"/>
              <a:t>沿</a:t>
            </a:r>
            <a:r>
              <a:rPr lang="en-US" altLang="zh-TW" i="1" dirty="0"/>
              <a:t>x </a:t>
            </a:r>
            <a:r>
              <a:rPr lang="zh-TW" altLang="en-US" dirty="0"/>
              <a:t>軸運動的質點位置函數</a:t>
            </a:r>
            <a:r>
              <a:rPr lang="en-US" altLang="zh-TW" i="1" dirty="0"/>
              <a:t>x </a:t>
            </a:r>
            <a:r>
              <a:rPr lang="en-US" altLang="zh-TW" dirty="0"/>
              <a:t>= 0.08 sin(</a:t>
            </a:r>
            <a:r>
              <a:rPr lang="en-US" altLang="zh-TW" dirty="0" err="1"/>
              <a:t>12</a:t>
            </a:r>
            <a:r>
              <a:rPr lang="en-US" altLang="zh-TW" i="1" dirty="0" err="1"/>
              <a:t>t</a:t>
            </a:r>
            <a:r>
              <a:rPr lang="en-US" altLang="zh-TW" i="1" dirty="0"/>
              <a:t> </a:t>
            </a:r>
            <a:r>
              <a:rPr lang="en-US" altLang="zh-TW" dirty="0"/>
              <a:t>+ 0.3) m</a:t>
            </a:r>
            <a:r>
              <a:rPr lang="zh-TW" altLang="en-US" dirty="0"/>
              <a:t>，其中</a:t>
            </a:r>
            <a:r>
              <a:rPr lang="en-US" altLang="zh-TW" i="1" dirty="0"/>
              <a:t>t </a:t>
            </a:r>
            <a:r>
              <a:rPr lang="zh-TW" altLang="en-US" dirty="0"/>
              <a:t>以秒為單位。</a:t>
            </a:r>
            <a:r>
              <a:rPr lang="en-US" altLang="zh-TW" dirty="0"/>
              <a:t>(a) </a:t>
            </a:r>
            <a:r>
              <a:rPr lang="zh-TW" altLang="en-US" dirty="0"/>
              <a:t>此運動的振幅及週期為何？ </a:t>
            </a:r>
            <a:r>
              <a:rPr lang="en-US" altLang="zh-TW" dirty="0"/>
              <a:t>(b) </a:t>
            </a:r>
            <a:r>
              <a:rPr lang="zh-TW" altLang="en-US" dirty="0"/>
              <a:t>求</a:t>
            </a:r>
            <a:r>
              <a:rPr lang="en-US" altLang="zh-TW" i="1" dirty="0"/>
              <a:t>t </a:t>
            </a:r>
            <a:r>
              <a:rPr lang="en-US" altLang="zh-TW" dirty="0"/>
              <a:t>= 0.6 s </a:t>
            </a:r>
            <a:r>
              <a:rPr lang="zh-TW" altLang="en-US" dirty="0"/>
              <a:t>時的位置、速度、加速度。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86EEDEA-9002-42E0-B961-262AC5E6C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16</a:t>
            </a:fld>
            <a:endParaRPr lang="en-GB"/>
          </a:p>
        </p:txBody>
      </p:sp>
      <p:sp>
        <p:nvSpPr>
          <p:cNvPr id="8" name="箭號: 有線條的向右箭號 7">
            <a:hlinkClick r:id="rId2" action="ppaction://hlinkfile"/>
            <a:extLst>
              <a:ext uri="{FF2B5EF4-FFF2-40B4-BE49-F238E27FC236}">
                <a16:creationId xmlns:a16="http://schemas.microsoft.com/office/drawing/2014/main" id="{10E48068-92C0-4C1C-84B9-EEFB608E8380}"/>
              </a:ext>
            </a:extLst>
          </p:cNvPr>
          <p:cNvSpPr/>
          <p:nvPr/>
        </p:nvSpPr>
        <p:spPr>
          <a:xfrm>
            <a:off x="683568" y="3933056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94D5E607-206C-44B2-9E60-A5C253EC9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15</a:t>
            </a:r>
            <a:r>
              <a:rPr lang="zh-TW" altLang="en-US"/>
              <a:t>章 振盪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129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14AC3373-CEC4-49A6-B601-57431AC24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15.2 </a:t>
            </a:r>
            <a:r>
              <a:rPr lang="zh-TW" altLang="en-US" dirty="0"/>
              <a:t>彈簧－質點系統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542128A6-18D1-42CD-A0F5-86E77ABA6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cs typeface="Times New Roman" pitchFamily="18" charset="0"/>
              </a:rPr>
              <a:t>現在考慮物體連在一條無質量的彈簧一端時，振盪的動力方面問題，如圖 </a:t>
            </a:r>
            <a:r>
              <a:rPr lang="en-US" altLang="zh-TW" dirty="0">
                <a:cs typeface="Times New Roman" pitchFamily="18" charset="0"/>
              </a:rPr>
              <a:t>15.4</a:t>
            </a:r>
            <a:r>
              <a:rPr lang="zh-TW" altLang="en-US" dirty="0">
                <a:cs typeface="Times New Roman" pitchFamily="18" charset="0"/>
              </a:rPr>
              <a:t>。</a:t>
            </a:r>
          </a:p>
          <a:p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E2C733-186D-4643-9557-DBB8EE386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15</a:t>
            </a:r>
            <a:r>
              <a:rPr lang="zh-TW" altLang="en-US"/>
              <a:t>章 振盪</a:t>
            </a:r>
            <a:endParaRPr lang="en-GB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0D26A1B-9D3D-4E6C-AEC9-0A434B22F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17</a:t>
            </a:fld>
            <a:endParaRPr lang="en-GB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543E3AC-1A0E-4733-AB3A-04AB086F2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2852936"/>
            <a:ext cx="4327208" cy="281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57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2B0E34-BC48-42A5-816F-B95EC4C0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15.2 </a:t>
            </a:r>
            <a:r>
              <a:rPr lang="zh-TW" altLang="en-US" dirty="0"/>
              <a:t>彈簧－質點系統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F9D785-B1CA-4C89-8260-ABB7BAB86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將物體視為質點並假設施於物體上的淨力只有彈簧的彈力，其大小由虎克定律得到： </a:t>
            </a:r>
            <a:br>
              <a:rPr lang="en-US" altLang="zh-TW" dirty="0">
                <a:cs typeface="Times New Roman" pitchFamily="18" charset="0"/>
              </a:rPr>
            </a:br>
            <a:br>
              <a:rPr lang="en-US" altLang="zh-TW" dirty="0">
                <a:cs typeface="Times New Roman" pitchFamily="18" charset="0"/>
              </a:rPr>
            </a:br>
            <a:r>
              <a:rPr lang="zh-TW" altLang="en-US" dirty="0">
                <a:cs typeface="Times New Roman" pitchFamily="18" charset="0"/>
              </a:rPr>
              <a:t>其中 </a:t>
            </a:r>
            <a:r>
              <a:rPr lang="en-US" altLang="zh-TW" i="1" dirty="0">
                <a:cs typeface="Times New Roman" pitchFamily="18" charset="0"/>
              </a:rPr>
              <a:t>x </a:t>
            </a:r>
            <a:r>
              <a:rPr lang="zh-TW" altLang="en-US" dirty="0">
                <a:cs typeface="Times New Roman" pitchFamily="18" charset="0"/>
              </a:rPr>
              <a:t>為距平衡點的位移。</a:t>
            </a:r>
            <a:endParaRPr lang="en-US" altLang="zh-TW" dirty="0"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當 </a:t>
            </a:r>
            <a:r>
              <a:rPr lang="en-US" altLang="zh-TW" i="1" dirty="0">
                <a:cs typeface="Times New Roman" pitchFamily="18" charset="0"/>
              </a:rPr>
              <a:t>x </a:t>
            </a:r>
            <a:r>
              <a:rPr lang="zh-TW" altLang="en-US" dirty="0">
                <a:cs typeface="Times New Roman" pitchFamily="18" charset="0"/>
              </a:rPr>
              <a:t>為正，</a:t>
            </a:r>
            <a:r>
              <a:rPr lang="en-US" altLang="zh-TW" i="1" dirty="0" err="1">
                <a:cs typeface="Times New Roman" pitchFamily="18" charset="0"/>
              </a:rPr>
              <a:t>F</a:t>
            </a:r>
            <a:r>
              <a:rPr lang="en-US" altLang="zh-TW" baseline="-25000" dirty="0" err="1">
                <a:cs typeface="Times New Roman" pitchFamily="18" charset="0"/>
              </a:rPr>
              <a:t>sp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為負，力指向左。當</a:t>
            </a:r>
            <a:r>
              <a:rPr lang="zh-TW" altLang="en-US" i="1" dirty="0">
                <a:cs typeface="Times New Roman" pitchFamily="18" charset="0"/>
              </a:rPr>
              <a:t> </a:t>
            </a:r>
            <a:r>
              <a:rPr lang="en-US" altLang="zh-TW" i="1" dirty="0">
                <a:cs typeface="Times New Roman" pitchFamily="18" charset="0"/>
              </a:rPr>
              <a:t>x </a:t>
            </a:r>
            <a:r>
              <a:rPr lang="zh-TW" altLang="en-US" dirty="0">
                <a:cs typeface="Times New Roman" pitchFamily="18" charset="0"/>
              </a:rPr>
              <a:t>為負，</a:t>
            </a:r>
            <a:r>
              <a:rPr lang="en-US" altLang="zh-TW" i="1" dirty="0" err="1">
                <a:cs typeface="Times New Roman" pitchFamily="18" charset="0"/>
              </a:rPr>
              <a:t>F</a:t>
            </a:r>
            <a:r>
              <a:rPr lang="en-US" altLang="zh-TW" baseline="-25000" dirty="0" err="1">
                <a:cs typeface="Times New Roman" pitchFamily="18" charset="0"/>
              </a:rPr>
              <a:t>sp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為正，力指向正方。因此，力恆趨於使物體回到 </a:t>
            </a:r>
            <a:r>
              <a:rPr lang="en-US" altLang="zh-TW" i="1" dirty="0">
                <a:cs typeface="Times New Roman" pitchFamily="18" charset="0"/>
              </a:rPr>
              <a:t>x </a:t>
            </a:r>
            <a:r>
              <a:rPr lang="en-US" altLang="zh-TW" dirty="0">
                <a:cs typeface="Times New Roman" pitchFamily="18" charset="0"/>
              </a:rPr>
              <a:t>= 0 </a:t>
            </a:r>
            <a:r>
              <a:rPr lang="zh-TW" altLang="en-US" dirty="0">
                <a:cs typeface="Times New Roman" pitchFamily="18" charset="0"/>
              </a:rPr>
              <a:t>之處。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A2C1375-9FB2-48FD-AF4A-EA000958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15</a:t>
            </a:r>
            <a:r>
              <a:rPr lang="zh-TW" altLang="en-US"/>
              <a:t>章 振盪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E5E7423-DCB5-479C-8964-BF571F1C2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18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32D16BB-84DC-4736-8A2F-3C44932DF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576" y="2852936"/>
            <a:ext cx="1446848" cy="39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81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2C3086-DBF7-4502-A1EB-E0F3C2BDF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15.2 </a:t>
            </a:r>
            <a:r>
              <a:rPr lang="zh-TW" altLang="en-US" dirty="0"/>
              <a:t>彈簧－質點系統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D30994-B9D5-4036-9852-B9FBB5E8A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應用牛頓第二定律</a:t>
            </a:r>
            <a:r>
              <a:rPr lang="en-US" altLang="zh-TW" dirty="0">
                <a:cs typeface="Times New Roman" pitchFamily="18" charset="0"/>
              </a:rPr>
              <a:t>(</a:t>
            </a:r>
            <a:r>
              <a:rPr lang="en-US" altLang="zh-TW" i="1" dirty="0">
                <a:cs typeface="Times New Roman" pitchFamily="18" charset="0"/>
              </a:rPr>
              <a:t>F </a:t>
            </a:r>
            <a:r>
              <a:rPr lang="en-US" altLang="zh-TW" dirty="0">
                <a:cs typeface="Times New Roman" pitchFamily="18" charset="0"/>
              </a:rPr>
              <a:t>= </a:t>
            </a:r>
            <a:r>
              <a:rPr lang="en-US" altLang="zh-TW" i="1" dirty="0">
                <a:cs typeface="Times New Roman" pitchFamily="18" charset="0"/>
              </a:rPr>
              <a:t>ma</a:t>
            </a:r>
            <a:r>
              <a:rPr lang="en-US" altLang="zh-TW" dirty="0">
                <a:cs typeface="Times New Roman" pitchFamily="18" charset="0"/>
              </a:rPr>
              <a:t>)</a:t>
            </a:r>
            <a:r>
              <a:rPr lang="zh-TW" altLang="en-US" dirty="0">
                <a:cs typeface="Times New Roman" pitchFamily="18" charset="0"/>
              </a:rPr>
              <a:t>於此物體則為 −</a:t>
            </a:r>
            <a:r>
              <a:rPr lang="en-US" altLang="zh-TW" i="1" dirty="0" err="1">
                <a:cs typeface="Times New Roman" pitchFamily="18" charset="0"/>
              </a:rPr>
              <a:t>kx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=</a:t>
            </a:r>
            <a:r>
              <a:rPr lang="en-US" altLang="zh-TW" i="1" dirty="0">
                <a:cs typeface="Times New Roman" pitchFamily="18" charset="0"/>
              </a:rPr>
              <a:t> ma</a:t>
            </a:r>
            <a:r>
              <a:rPr lang="zh-TW" altLang="en-US" dirty="0">
                <a:cs typeface="Times New Roman" pitchFamily="18" charset="0"/>
              </a:rPr>
              <a:t>，即</a:t>
            </a:r>
            <a:endParaRPr lang="en-US" altLang="zh-TW" dirty="0"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endParaRPr lang="en-US" altLang="zh-TW" dirty="0"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加速度和位移成正比而反向，如 </a:t>
            </a:r>
            <a:r>
              <a:rPr lang="en-US" altLang="zh-TW" dirty="0" err="1">
                <a:cs typeface="Times New Roman" pitchFamily="18" charset="0"/>
              </a:rPr>
              <a:t>SHM</a:t>
            </a:r>
            <a:r>
              <a:rPr lang="en-US" altLang="zh-TW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所要求的。</a:t>
            </a:r>
            <a:br>
              <a:rPr lang="en-US" altLang="zh-TW" dirty="0">
                <a:cs typeface="Times New Roman" pitchFamily="18" charset="0"/>
              </a:rPr>
            </a:br>
            <a:r>
              <a:rPr lang="zh-TW" altLang="en-US" dirty="0">
                <a:cs typeface="Times New Roman" pitchFamily="18" charset="0"/>
              </a:rPr>
              <a:t>因 </a:t>
            </a:r>
            <a:r>
              <a:rPr lang="en-US" altLang="zh-TW" i="1" dirty="0">
                <a:cs typeface="Times New Roman" pitchFamily="18" charset="0"/>
              </a:rPr>
              <a:t>a = d </a:t>
            </a:r>
            <a:r>
              <a:rPr lang="en-US" altLang="zh-TW" baseline="30000" dirty="0" err="1">
                <a:cs typeface="Times New Roman" pitchFamily="18" charset="0"/>
              </a:rPr>
              <a:t>2</a:t>
            </a:r>
            <a:r>
              <a:rPr lang="en-US" altLang="zh-TW" i="1" dirty="0" err="1">
                <a:cs typeface="Times New Roman" pitchFamily="18" charset="0"/>
              </a:rPr>
              <a:t>x</a:t>
            </a:r>
            <a:r>
              <a:rPr lang="en-US" altLang="zh-TW" dirty="0">
                <a:cs typeface="Times New Roman" pitchFamily="18" charset="0"/>
              </a:rPr>
              <a:t>/</a:t>
            </a:r>
            <a:r>
              <a:rPr lang="en-US" altLang="zh-TW" i="1" dirty="0">
                <a:cs typeface="Times New Roman" pitchFamily="18" charset="0"/>
              </a:rPr>
              <a:t>dt </a:t>
            </a:r>
            <a:r>
              <a:rPr lang="en-US" altLang="zh-TW" baseline="30000" dirty="0">
                <a:cs typeface="Times New Roman" pitchFamily="18" charset="0"/>
              </a:rPr>
              <a:t>2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可得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156D7E6-0369-46CE-A63A-49E341ABB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15</a:t>
            </a:r>
            <a:r>
              <a:rPr lang="zh-TW" altLang="en-US"/>
              <a:t>章 振盪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364A3E9-3744-46FA-9B13-586A666B3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19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4B26FE7-4F8B-4E89-B007-5064ABA80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2492896"/>
            <a:ext cx="1440180" cy="6000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C7FF406-3899-46DA-8B42-4ED158AFB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5121927"/>
            <a:ext cx="5807393" cy="83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01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普通物理學</a:t>
            </a:r>
            <a:r>
              <a:rPr lang="en-US" altLang="zh-TW" dirty="0"/>
              <a:t>(</a:t>
            </a:r>
            <a:r>
              <a:rPr lang="zh-TW" altLang="en-US" dirty="0"/>
              <a:t>第三版</a:t>
            </a:r>
            <a:r>
              <a:rPr lang="en-US" altLang="zh-TW" dirty="0"/>
              <a:t>)</a:t>
            </a:r>
            <a:br>
              <a:rPr lang="en-US" altLang="zh-TW" dirty="0"/>
            </a:br>
            <a:r>
              <a:rPr lang="zh-TW" altLang="en-US" sz="3600" dirty="0"/>
              <a:t>原著：</a:t>
            </a:r>
            <a:r>
              <a:rPr lang="en-US" altLang="zh-TW" sz="3600" dirty="0"/>
              <a:t>Harris Benson</a:t>
            </a:r>
            <a:endParaRPr lang="zh-TW" altLang="en-US" dirty="0"/>
          </a:p>
        </p:txBody>
      </p:sp>
      <p:sp>
        <p:nvSpPr>
          <p:cNvPr id="8195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pPr marL="1163638" indent="-1163638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dirty="0"/>
              <a:t>譯者：蔡政男、林燈河、陳國昭、</a:t>
            </a:r>
            <a:endParaRPr lang="en-US" altLang="zh-TW" dirty="0"/>
          </a:p>
          <a:p>
            <a:pPr marL="1163638" indent="-1163638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dirty="0"/>
              <a:t>　　　朱達勇、谷天心、徐植蔚、</a:t>
            </a:r>
            <a:endParaRPr lang="en-US" altLang="zh-TW" dirty="0"/>
          </a:p>
          <a:p>
            <a:pPr marL="1163638" indent="-1163638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dirty="0"/>
              <a:t>　　　鄭宜男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E322D4-6E77-417F-9CAC-D7B7A0379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15.2 </a:t>
            </a:r>
            <a:r>
              <a:rPr lang="zh-TW" altLang="en-US" dirty="0"/>
              <a:t>彈簧－質點系統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3B38A2-99AD-420C-BFB1-E90BABC84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cs typeface="Times New Roman" pitchFamily="18" charset="0"/>
              </a:rPr>
              <a:t>比較 </a:t>
            </a:r>
            <a:r>
              <a:rPr lang="en-US" altLang="zh-TW" dirty="0">
                <a:cs typeface="Times New Roman" pitchFamily="18" charset="0"/>
              </a:rPr>
              <a:t>15.6 </a:t>
            </a:r>
            <a:r>
              <a:rPr lang="zh-TW" altLang="en-US" dirty="0">
                <a:cs typeface="Times New Roman" pitchFamily="18" charset="0"/>
              </a:rPr>
              <a:t>式與 </a:t>
            </a:r>
            <a:r>
              <a:rPr lang="en-US" altLang="zh-TW" dirty="0">
                <a:cs typeface="Times New Roman" pitchFamily="18" charset="0"/>
              </a:rPr>
              <a:t>15.5 </a:t>
            </a:r>
            <a:r>
              <a:rPr lang="zh-TW" altLang="en-US" dirty="0">
                <a:cs typeface="Times New Roman" pitchFamily="18" charset="0"/>
              </a:rPr>
              <a:t>式，可看出彈簧－質點系統做簡諧運動，而其角頻率為 </a:t>
            </a:r>
            <a:endParaRPr lang="en-US" altLang="zh-TW" dirty="0">
              <a:cs typeface="Times New Roman" pitchFamily="18" charset="0"/>
            </a:endParaRPr>
          </a:p>
          <a:p>
            <a:endParaRPr lang="en-US" altLang="zh-TW" dirty="0">
              <a:cs typeface="Times New Roman" pitchFamily="18" charset="0"/>
            </a:endParaRPr>
          </a:p>
          <a:p>
            <a:endParaRPr lang="en-US" altLang="zh-TW" dirty="0">
              <a:cs typeface="Times New Roman" pitchFamily="18" charset="0"/>
            </a:endParaRPr>
          </a:p>
          <a:p>
            <a:r>
              <a:rPr lang="zh-TW" altLang="en-US" dirty="0">
                <a:cs typeface="Times New Roman" pitchFamily="18" charset="0"/>
              </a:rPr>
              <a:t>週期為 </a:t>
            </a:r>
            <a:endParaRPr lang="en-US" altLang="zh-TW" dirty="0">
              <a:cs typeface="Times New Roman" pitchFamily="18" charset="0"/>
            </a:endParaRPr>
          </a:p>
          <a:p>
            <a:endParaRPr lang="en-US" altLang="zh-TW" dirty="0">
              <a:cs typeface="Times New Roman" pitchFamily="18" charset="0"/>
            </a:endParaRPr>
          </a:p>
          <a:p>
            <a:r>
              <a:rPr lang="zh-TW" altLang="en-US" dirty="0">
                <a:cs typeface="Times New Roman" pitchFamily="18" charset="0"/>
              </a:rPr>
              <a:t>正如 </a:t>
            </a:r>
            <a:r>
              <a:rPr lang="en-US" altLang="zh-TW" dirty="0" err="1">
                <a:cs typeface="Times New Roman" pitchFamily="18" charset="0"/>
              </a:rPr>
              <a:t>SHM</a:t>
            </a:r>
            <a:r>
              <a:rPr lang="en-US" altLang="zh-TW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的要求，週期與振幅無關。若給定一彈力常數，週期隨物體的質量增加。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2B0F6FD-1512-49D4-877A-66C8CE85D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15</a:t>
            </a:r>
            <a:r>
              <a:rPr lang="zh-TW" altLang="en-US"/>
              <a:t>章 振盪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5358E2C-679E-4D79-A6DB-3AA2C3CC3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20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65547C3-AA39-4E9A-86FA-49466BB9A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2420888"/>
            <a:ext cx="5807393" cy="82677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4814D28-D1E1-4FEA-9603-7410A7D8A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3861048"/>
            <a:ext cx="5947410" cy="84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579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A7E68DE1-25D7-4F14-A215-C1862068F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例題 </a:t>
            </a:r>
            <a:r>
              <a:rPr lang="en-US" altLang="zh-TW" dirty="0"/>
              <a:t>15.2</a:t>
            </a:r>
            <a:endParaRPr lang="zh-TW" altLang="en-US" dirty="0"/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8F6F1196-F884-417C-80E8-EF0E385FDE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2492896"/>
            <a:ext cx="5217839" cy="3744416"/>
          </a:xfrm>
        </p:spPr>
        <p:txBody>
          <a:bodyPr/>
          <a:lstStyle/>
          <a:p>
            <a:r>
              <a:rPr lang="zh-TW" altLang="en-US" dirty="0">
                <a:cs typeface="Times New Roman" pitchFamily="18" charset="0"/>
              </a:rPr>
              <a:t>一 </a:t>
            </a:r>
            <a:r>
              <a:rPr lang="en-US" altLang="zh-TW" i="1" dirty="0">
                <a:cs typeface="Times New Roman" pitchFamily="18" charset="0"/>
              </a:rPr>
              <a:t>k </a:t>
            </a:r>
            <a:r>
              <a:rPr lang="en-US" altLang="zh-TW" dirty="0">
                <a:cs typeface="Times New Roman" pitchFamily="18" charset="0"/>
              </a:rPr>
              <a:t>= 200 N/m </a:t>
            </a:r>
            <a:r>
              <a:rPr lang="zh-TW" altLang="en-US" dirty="0">
                <a:cs typeface="Times New Roman" pitchFamily="18" charset="0"/>
              </a:rPr>
              <a:t>的彈簧連接著一 </a:t>
            </a:r>
            <a:r>
              <a:rPr lang="en-US" altLang="zh-TW" dirty="0">
                <a:cs typeface="Times New Roman" pitchFamily="18" charset="0"/>
              </a:rPr>
              <a:t>2 kg </a:t>
            </a:r>
            <a:r>
              <a:rPr lang="zh-TW" altLang="en-US" dirty="0">
                <a:cs typeface="Times New Roman" pitchFamily="18" charset="0"/>
              </a:rPr>
              <a:t>物體。彈簧由被拉伸長 </a:t>
            </a:r>
            <a:r>
              <a:rPr lang="en-US" altLang="zh-TW" dirty="0">
                <a:cs typeface="Times New Roman" pitchFamily="18" charset="0"/>
              </a:rPr>
              <a:t>5 cm </a:t>
            </a:r>
            <a:r>
              <a:rPr lang="zh-TW" altLang="en-US" dirty="0">
                <a:cs typeface="Times New Roman" pitchFamily="18" charset="0"/>
              </a:rPr>
              <a:t>處於 </a:t>
            </a:r>
            <a:r>
              <a:rPr lang="en-US" altLang="zh-TW" i="1" dirty="0">
                <a:cs typeface="Times New Roman" pitchFamily="18" charset="0"/>
              </a:rPr>
              <a:t>t</a:t>
            </a:r>
            <a:r>
              <a:rPr lang="en-US" altLang="zh-TW" dirty="0">
                <a:cs typeface="Times New Roman" pitchFamily="18" charset="0"/>
              </a:rPr>
              <a:t> = 0 </a:t>
            </a:r>
            <a:r>
              <a:rPr lang="zh-TW" altLang="en-US" dirty="0">
                <a:cs typeface="Times New Roman" pitchFamily="18" charset="0"/>
              </a:rPr>
              <a:t>時釋放。求：</a:t>
            </a:r>
            <a:r>
              <a:rPr lang="en-US" altLang="zh-TW" dirty="0">
                <a:cs typeface="Times New Roman" pitchFamily="18" charset="0"/>
              </a:rPr>
              <a:t>(a)</a:t>
            </a:r>
            <a:r>
              <a:rPr lang="zh-TW" altLang="en-US" dirty="0">
                <a:cs typeface="Times New Roman" pitchFamily="18" charset="0"/>
              </a:rPr>
              <a:t>位移對時間的函數；</a:t>
            </a:r>
            <a:r>
              <a:rPr lang="en-US" altLang="zh-TW" dirty="0">
                <a:cs typeface="Times New Roman" pitchFamily="18" charset="0"/>
              </a:rPr>
              <a:t>(b) </a:t>
            </a:r>
            <a:r>
              <a:rPr lang="zh-TW" altLang="en-US" dirty="0">
                <a:cs typeface="Times New Roman" pitchFamily="18" charset="0"/>
              </a:rPr>
              <a:t>當 </a:t>
            </a:r>
            <a:r>
              <a:rPr lang="en-US" altLang="zh-TW" i="1" dirty="0">
                <a:cs typeface="Times New Roman" pitchFamily="18" charset="0"/>
              </a:rPr>
              <a:t>x</a:t>
            </a:r>
            <a:r>
              <a:rPr lang="en-US" altLang="zh-TW" dirty="0">
                <a:cs typeface="Times New Roman" pitchFamily="18" charset="0"/>
              </a:rPr>
              <a:t> = +</a:t>
            </a:r>
            <a:r>
              <a:rPr lang="en-US" altLang="zh-TW" i="1" dirty="0">
                <a:cs typeface="Times New Roman" pitchFamily="18" charset="0"/>
              </a:rPr>
              <a:t>A</a:t>
            </a:r>
            <a:r>
              <a:rPr lang="en-US" altLang="zh-TW" dirty="0">
                <a:cs typeface="Times New Roman" pitchFamily="18" charset="0"/>
              </a:rPr>
              <a:t>/2 </a:t>
            </a:r>
            <a:r>
              <a:rPr lang="zh-TW" altLang="en-US" dirty="0">
                <a:cs typeface="Times New Roman" pitchFamily="18" charset="0"/>
              </a:rPr>
              <a:t>時的速度；</a:t>
            </a:r>
            <a:r>
              <a:rPr lang="en-US" altLang="zh-TW" dirty="0">
                <a:cs typeface="Times New Roman" pitchFamily="18" charset="0"/>
              </a:rPr>
              <a:t>(c) </a:t>
            </a:r>
            <a:r>
              <a:rPr lang="zh-TW" altLang="en-US" dirty="0">
                <a:cs typeface="Times New Roman" pitchFamily="18" charset="0"/>
              </a:rPr>
              <a:t>當 </a:t>
            </a:r>
            <a:r>
              <a:rPr lang="en-US" altLang="zh-TW" i="1" dirty="0">
                <a:cs typeface="Times New Roman" pitchFamily="18" charset="0"/>
              </a:rPr>
              <a:t>x </a:t>
            </a:r>
            <a:r>
              <a:rPr lang="en-US" altLang="zh-TW" dirty="0">
                <a:cs typeface="Times New Roman" pitchFamily="18" charset="0"/>
              </a:rPr>
              <a:t>= +</a:t>
            </a:r>
            <a:r>
              <a:rPr lang="en-US" altLang="zh-TW" i="1" dirty="0">
                <a:cs typeface="Times New Roman" pitchFamily="18" charset="0"/>
              </a:rPr>
              <a:t>A</a:t>
            </a:r>
            <a:r>
              <a:rPr lang="en-US" altLang="zh-TW" dirty="0">
                <a:cs typeface="Times New Roman" pitchFamily="18" charset="0"/>
              </a:rPr>
              <a:t>/2 </a:t>
            </a:r>
            <a:r>
              <a:rPr lang="zh-TW" altLang="en-US" dirty="0">
                <a:cs typeface="Times New Roman" pitchFamily="18" charset="0"/>
              </a:rPr>
              <a:t>時的加速度。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235601E-AE12-4CCB-82E1-D034797CF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15</a:t>
            </a:r>
            <a:r>
              <a:rPr lang="zh-TW" altLang="en-US"/>
              <a:t>章 振盪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9928751-FF48-406F-92C2-473C9A1A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21</a:t>
            </a:fld>
            <a:endParaRPr lang="en-GB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22A37AD-052A-4134-8E26-5766EF173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917" y="1268759"/>
            <a:ext cx="3281083" cy="5295131"/>
          </a:xfrm>
          <a:prstGeom prst="rect">
            <a:avLst/>
          </a:prstGeom>
        </p:spPr>
      </p:pic>
      <p:sp>
        <p:nvSpPr>
          <p:cNvPr id="13" name="箭號: 有線條的向右箭號 12">
            <a:hlinkClick r:id="rId3" action="ppaction://hlinkfile"/>
            <a:extLst>
              <a:ext uri="{FF2B5EF4-FFF2-40B4-BE49-F238E27FC236}">
                <a16:creationId xmlns:a16="http://schemas.microsoft.com/office/drawing/2014/main" id="{46682E38-09B5-481E-9BB3-50B6BBFF6DC0}"/>
              </a:ext>
            </a:extLst>
          </p:cNvPr>
          <p:cNvSpPr/>
          <p:nvPr/>
        </p:nvSpPr>
        <p:spPr>
          <a:xfrm>
            <a:off x="683568" y="5229200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94068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0DD3F6F9-464E-438E-8323-A5778FDE9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練習題</a:t>
            </a: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483AD3A7-666C-4C0F-845C-7DE9BA27C4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(a) </a:t>
            </a:r>
            <a:r>
              <a:rPr lang="zh-TW" altLang="en-US" dirty="0"/>
              <a:t>利用</a:t>
            </a:r>
            <a:r>
              <a:rPr lang="en-US" altLang="zh-TW" dirty="0"/>
              <a:t>(b) </a:t>
            </a:r>
            <a:r>
              <a:rPr lang="zh-TW" altLang="en-US" dirty="0"/>
              <a:t>部分來直接求 </a:t>
            </a:r>
            <a:r>
              <a:rPr lang="en-US" altLang="zh-TW" i="1" dirty="0"/>
              <a:t>x </a:t>
            </a:r>
            <a:r>
              <a:rPr lang="en-US" altLang="zh-TW" dirty="0"/>
              <a:t>= </a:t>
            </a:r>
            <a:r>
              <a:rPr lang="en-US" altLang="zh-TW" i="1" dirty="0"/>
              <a:t>A</a:t>
            </a:r>
            <a:r>
              <a:rPr lang="en-US" altLang="zh-TW" dirty="0"/>
              <a:t>/2 </a:t>
            </a:r>
            <a:r>
              <a:rPr lang="zh-TW" altLang="en-US" dirty="0"/>
              <a:t>時的</a:t>
            </a:r>
            <a:r>
              <a:rPr lang="en-US" altLang="zh-TW" i="1" dirty="0"/>
              <a:t>a</a:t>
            </a:r>
            <a:r>
              <a:rPr lang="zh-TW" altLang="en-US" dirty="0"/>
              <a:t>；</a:t>
            </a:r>
            <a:r>
              <a:rPr lang="en-US" altLang="zh-TW" dirty="0"/>
              <a:t>(b) </a:t>
            </a:r>
            <a:r>
              <a:rPr lang="zh-TW" altLang="en-US" dirty="0"/>
              <a:t>當 </a:t>
            </a:r>
            <a:r>
              <a:rPr lang="en-US" altLang="zh-TW" i="1" dirty="0"/>
              <a:t>t </a:t>
            </a:r>
            <a:r>
              <a:rPr lang="en-US" altLang="zh-TW" dirty="0"/>
              <a:t>= </a:t>
            </a:r>
            <a:r>
              <a:rPr lang="el-GR" altLang="zh-TW" i="1" dirty="0"/>
              <a:t>π</a:t>
            </a:r>
            <a:r>
              <a:rPr lang="el-GR" altLang="zh-TW" dirty="0"/>
              <a:t>/15 </a:t>
            </a:r>
            <a:r>
              <a:rPr lang="en-US" altLang="zh-TW" dirty="0"/>
              <a:t>s </a:t>
            </a:r>
            <a:r>
              <a:rPr lang="zh-TW" altLang="en-US" dirty="0"/>
              <a:t>時物體所受的力為何？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8873E35-7AC1-4688-9219-879CCAD9A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15</a:t>
            </a:r>
            <a:r>
              <a:rPr lang="zh-TW" altLang="en-US"/>
              <a:t>章 振盪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9C7C17C-9BCD-4170-92D9-97E2BD13A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232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375B3D25-8D43-4DEA-823C-2A0994B6E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例題 </a:t>
            </a:r>
            <a:r>
              <a:rPr lang="en-US" altLang="zh-TW" dirty="0"/>
              <a:t>15.3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0A76A3AB-1580-446D-B52D-D98ECE8C55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在一彈簧</a:t>
            </a:r>
            <a:r>
              <a:rPr lang="en-US" altLang="zh-TW" dirty="0"/>
              <a:t>–</a:t>
            </a:r>
            <a:r>
              <a:rPr lang="zh-TW" altLang="en-US" dirty="0"/>
              <a:t>質點系統，</a:t>
            </a:r>
            <a:r>
              <a:rPr lang="en-US" altLang="zh-TW" i="1" dirty="0"/>
              <a:t>m </a:t>
            </a:r>
            <a:r>
              <a:rPr lang="en-US" altLang="zh-TW" dirty="0"/>
              <a:t>= 0.2 kg </a:t>
            </a:r>
            <a:r>
              <a:rPr lang="zh-TW" altLang="en-US" dirty="0"/>
              <a:t>且</a:t>
            </a:r>
            <a:r>
              <a:rPr lang="en-US" altLang="zh-TW" i="1" dirty="0"/>
              <a:t>k </a:t>
            </a:r>
            <a:r>
              <a:rPr lang="en-US" altLang="zh-TW" dirty="0"/>
              <a:t>= 5 N/m</a:t>
            </a:r>
            <a:r>
              <a:rPr lang="zh-TW" altLang="en-US" dirty="0"/>
              <a:t>。當</a:t>
            </a:r>
            <a:r>
              <a:rPr lang="en-US" altLang="zh-TW" i="1" dirty="0"/>
              <a:t>t </a:t>
            </a:r>
            <a:r>
              <a:rPr lang="en-US" altLang="zh-TW" dirty="0"/>
              <a:t>= </a:t>
            </a:r>
            <a:r>
              <a:rPr lang="en-US" altLang="zh-TW" i="1" dirty="0"/>
              <a:t>π</a:t>
            </a:r>
            <a:r>
              <a:rPr lang="en-US" altLang="zh-TW" dirty="0"/>
              <a:t>/10 s</a:t>
            </a:r>
            <a:r>
              <a:rPr lang="zh-TW" altLang="en-US" dirty="0"/>
              <a:t>，彈簧壓縮</a:t>
            </a:r>
            <a:r>
              <a:rPr lang="en-US" altLang="zh-TW" dirty="0"/>
              <a:t>6 cm </a:t>
            </a:r>
            <a:r>
              <a:rPr lang="zh-TW" altLang="en-US" dirty="0"/>
              <a:t>且質點速度為 </a:t>
            </a:r>
            <a:r>
              <a:rPr lang="en-US" altLang="zh-TW" dirty="0"/>
              <a:t>–40 cm/s</a:t>
            </a:r>
            <a:r>
              <a:rPr lang="zh-TW" altLang="en-US" dirty="0"/>
              <a:t>。</a:t>
            </a:r>
            <a:r>
              <a:rPr lang="en-US" altLang="zh-TW" dirty="0"/>
              <a:t>(a) </a:t>
            </a:r>
            <a:r>
              <a:rPr lang="zh-TW" altLang="en-US" dirty="0"/>
              <a:t>求位移對時間的函數；</a:t>
            </a:r>
            <a:r>
              <a:rPr lang="en-US" altLang="zh-TW" dirty="0"/>
              <a:t>(b) </a:t>
            </a:r>
            <a:r>
              <a:rPr lang="zh-TW" altLang="en-US" dirty="0"/>
              <a:t>何時</a:t>
            </a:r>
            <a:r>
              <a:rPr lang="en-US" altLang="zh-TW" dirty="0"/>
              <a:t>(</a:t>
            </a:r>
            <a:r>
              <a:rPr lang="en-US" altLang="zh-TW" i="1" dirty="0"/>
              <a:t>t </a:t>
            </a:r>
            <a:r>
              <a:rPr lang="en-US" altLang="zh-TW" dirty="0"/>
              <a:t>&gt; 0) </a:t>
            </a:r>
            <a:r>
              <a:rPr lang="zh-TW" altLang="en-US" dirty="0"/>
              <a:t>是第一次速度值為正且為最大值的</a:t>
            </a:r>
            <a:r>
              <a:rPr lang="en-US" altLang="zh-TW" dirty="0"/>
              <a:t>60% </a:t>
            </a:r>
            <a:r>
              <a:rPr lang="zh-TW" altLang="en-US" dirty="0"/>
              <a:t>？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09C7357-42AF-4CA9-A75D-11B1B8ABA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15</a:t>
            </a:r>
            <a:r>
              <a:rPr lang="zh-TW" altLang="en-US"/>
              <a:t>章 振盪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36484D0-970D-4CF7-891F-2318B68B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23</a:t>
            </a:fld>
            <a:endParaRPr lang="en-GB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4EE1002-986D-426C-B01E-D4D1DB555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4289285"/>
            <a:ext cx="3219450" cy="2562225"/>
          </a:xfrm>
          <a:prstGeom prst="rect">
            <a:avLst/>
          </a:prstGeom>
        </p:spPr>
      </p:pic>
      <p:sp>
        <p:nvSpPr>
          <p:cNvPr id="9" name="箭號: 有線條的向右箭號 8">
            <a:hlinkClick r:id="rId3" action="ppaction://hlinkfile"/>
            <a:extLst>
              <a:ext uri="{FF2B5EF4-FFF2-40B4-BE49-F238E27FC236}">
                <a16:creationId xmlns:a16="http://schemas.microsoft.com/office/drawing/2014/main" id="{9C3F3491-5BCE-4731-AE85-0459FDCB8DEE}"/>
              </a:ext>
            </a:extLst>
          </p:cNvPr>
          <p:cNvSpPr/>
          <p:nvPr/>
        </p:nvSpPr>
        <p:spPr>
          <a:xfrm>
            <a:off x="683568" y="4365104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4911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CAD4F4-7AD5-4F14-9B17-1A293018B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例題 </a:t>
            </a:r>
            <a:r>
              <a:rPr lang="en-US" altLang="zh-TW" dirty="0"/>
              <a:t>15.4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73D7BC4-0A77-4C04-A1F9-D9A10F486C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證明如圖</a:t>
            </a:r>
            <a:r>
              <a:rPr lang="en-US" altLang="zh-TW" dirty="0"/>
              <a:t>15.7 </a:t>
            </a:r>
            <a:r>
              <a:rPr lang="zh-TW" altLang="en-US" dirty="0"/>
              <a:t>一吊在彈簧下的物體，會做簡諧運動。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8401BDD-5CD7-48F1-8A02-981614299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15</a:t>
            </a:r>
            <a:r>
              <a:rPr lang="zh-TW" altLang="en-US"/>
              <a:t>章 振盪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BCB465B-31C4-4E57-A1C2-9233B24CC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24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765EB01-3329-49AE-97A2-8B499BFC2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110" y="3184488"/>
            <a:ext cx="1440180" cy="3051810"/>
          </a:xfrm>
          <a:prstGeom prst="rect">
            <a:avLst/>
          </a:prstGeom>
        </p:spPr>
      </p:pic>
      <p:sp>
        <p:nvSpPr>
          <p:cNvPr id="7" name="箭號: 有線條的向右箭號 6">
            <a:hlinkClick r:id="rId3" action="ppaction://hlinkfile"/>
            <a:extLst>
              <a:ext uri="{FF2B5EF4-FFF2-40B4-BE49-F238E27FC236}">
                <a16:creationId xmlns:a16="http://schemas.microsoft.com/office/drawing/2014/main" id="{D464B1D2-FFDE-4539-9649-DA6372C9AEA7}"/>
              </a:ext>
            </a:extLst>
          </p:cNvPr>
          <p:cNvSpPr/>
          <p:nvPr/>
        </p:nvSpPr>
        <p:spPr>
          <a:xfrm>
            <a:off x="683568" y="3501008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6801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A21CC99C-7273-4805-9021-9A335AD9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15.3 </a:t>
            </a:r>
            <a:r>
              <a:rPr lang="zh-TW" altLang="en-US" dirty="0"/>
              <a:t>簡諧運動中的能量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DDD5A5C9-593D-4D88-8FF4-062711F32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cs typeface="Times New Roman" pitchFamily="18" charset="0"/>
              </a:rPr>
              <a:t>理想彈簧所施的力是保守力，即在無摩擦下，物體－彈簧系統能量為一常數。因此我們可以由能量觀點來看此物體的運動。由 </a:t>
            </a:r>
            <a:r>
              <a:rPr lang="en-US" altLang="zh-TW" dirty="0">
                <a:cs typeface="Times New Roman" pitchFamily="18" charset="0"/>
              </a:rPr>
              <a:t>15.2 </a:t>
            </a:r>
            <a:r>
              <a:rPr lang="zh-TW" altLang="en-US" dirty="0">
                <a:cs typeface="Times New Roman" pitchFamily="18" charset="0"/>
              </a:rPr>
              <a:t>式，位能可表示為 </a:t>
            </a:r>
            <a:br>
              <a:rPr lang="en-US" altLang="zh-TW" dirty="0">
                <a:cs typeface="Times New Roman" pitchFamily="18" charset="0"/>
              </a:rPr>
            </a:br>
            <a:r>
              <a:rPr lang="zh-TW" altLang="en-US" dirty="0">
                <a:cs typeface="Times New Roman" pitchFamily="18" charset="0"/>
              </a:rPr>
              <a:t>  </a:t>
            </a:r>
            <a:endParaRPr lang="en-US" altLang="zh-TW" dirty="0">
              <a:cs typeface="Times New Roman" pitchFamily="18" charset="0"/>
            </a:endParaRPr>
          </a:p>
          <a:p>
            <a:endParaRPr lang="en-US" altLang="zh-TW" dirty="0">
              <a:cs typeface="Times New Roman" pitchFamily="18" charset="0"/>
            </a:endParaRPr>
          </a:p>
          <a:p>
            <a:r>
              <a:rPr lang="zh-TW" altLang="en-US" dirty="0">
                <a:cs typeface="Times New Roman" pitchFamily="18" charset="0"/>
              </a:rPr>
              <a:t>由 </a:t>
            </a:r>
            <a:r>
              <a:rPr lang="en-US" altLang="zh-TW" dirty="0">
                <a:cs typeface="Times New Roman" pitchFamily="18" charset="0"/>
              </a:rPr>
              <a:t>15.3 </a:t>
            </a:r>
            <a:r>
              <a:rPr lang="zh-TW" altLang="en-US" dirty="0">
                <a:cs typeface="Times New Roman" pitchFamily="18" charset="0"/>
              </a:rPr>
              <a:t>式，動能為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2F287C7-AF33-4135-8B6D-CCD070A8F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15</a:t>
            </a:r>
            <a:r>
              <a:rPr lang="zh-TW" altLang="en-US"/>
              <a:t>章 振盪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4963EAA-E830-4499-B5E3-E940AE898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25</a:t>
            </a:fld>
            <a:endParaRPr lang="en-GB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AFAD8D7-213B-450E-8280-C51739A88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212976"/>
            <a:ext cx="7067550" cy="81343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8A92CD1-0183-48D4-86D2-680EDFD4C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4941168"/>
            <a:ext cx="7027545" cy="72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45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5B152D-C3CC-4A4A-BA71-02557FE07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15.3 </a:t>
            </a:r>
            <a:r>
              <a:rPr lang="zh-TW" altLang="en-US" dirty="0"/>
              <a:t>簡諧運動中的能量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0B46E5-19B7-4100-BDE0-AB3596211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因 </a:t>
            </a:r>
            <a:r>
              <a:rPr lang="el-GR" altLang="zh-TW" i="1" dirty="0">
                <a:cs typeface="Times New Roman" pitchFamily="18" charset="0"/>
              </a:rPr>
              <a:t>ω</a:t>
            </a:r>
            <a:r>
              <a:rPr lang="el-GR" altLang="zh-TW" baseline="30000" dirty="0">
                <a:cs typeface="Times New Roman" pitchFamily="18" charset="0"/>
              </a:rPr>
              <a:t>2 </a:t>
            </a:r>
            <a:r>
              <a:rPr lang="el-GR" altLang="zh-TW" dirty="0">
                <a:cs typeface="Times New Roman" pitchFamily="18" charset="0"/>
              </a:rPr>
              <a:t>=</a:t>
            </a:r>
            <a:r>
              <a:rPr lang="el-GR" altLang="zh-TW" i="1" dirty="0">
                <a:cs typeface="Times New Roman" pitchFamily="18" charset="0"/>
              </a:rPr>
              <a:t> </a:t>
            </a:r>
            <a:r>
              <a:rPr lang="en-US" altLang="zh-TW" i="1" dirty="0">
                <a:cs typeface="Times New Roman" pitchFamily="18" charset="0"/>
              </a:rPr>
              <a:t>k</a:t>
            </a:r>
            <a:r>
              <a:rPr lang="en-US" altLang="zh-TW" dirty="0">
                <a:cs typeface="Times New Roman" pitchFamily="18" charset="0"/>
              </a:rPr>
              <a:t>/</a:t>
            </a:r>
            <a:r>
              <a:rPr lang="en-US" altLang="zh-TW" i="1" dirty="0">
                <a:cs typeface="Times New Roman" pitchFamily="18" charset="0"/>
              </a:rPr>
              <a:t>m </a:t>
            </a:r>
            <a:r>
              <a:rPr lang="zh-TW" altLang="en-US" dirty="0">
                <a:cs typeface="Times New Roman" pitchFamily="18" charset="0"/>
              </a:rPr>
              <a:t>且 </a:t>
            </a:r>
            <a:r>
              <a:rPr lang="en-US" altLang="zh-TW" dirty="0" err="1">
                <a:cs typeface="Times New Roman" pitchFamily="18" charset="0"/>
              </a:rPr>
              <a:t>cos</a:t>
            </a:r>
            <a:r>
              <a:rPr lang="en-US" altLang="zh-TW" baseline="30000" dirty="0" err="1">
                <a:cs typeface="Times New Roman" pitchFamily="18" charset="0"/>
              </a:rPr>
              <a:t>2</a:t>
            </a:r>
            <a:r>
              <a:rPr lang="en-US" altLang="zh-TW" dirty="0">
                <a:cs typeface="Times New Roman" pitchFamily="18" charset="0"/>
              </a:rPr>
              <a:t> </a:t>
            </a:r>
            <a:r>
              <a:rPr lang="el-GR" altLang="zh-TW" i="1" dirty="0">
                <a:cs typeface="Times New Roman" pitchFamily="18" charset="0"/>
              </a:rPr>
              <a:t>θ </a:t>
            </a:r>
            <a:r>
              <a:rPr lang="el-GR" altLang="zh-TW" dirty="0">
                <a:cs typeface="Times New Roman" pitchFamily="18" charset="0"/>
              </a:rPr>
              <a:t>+</a:t>
            </a:r>
            <a:r>
              <a:rPr lang="el-GR" altLang="zh-TW" i="1" dirty="0">
                <a:cs typeface="Times New Roman" pitchFamily="18" charset="0"/>
              </a:rPr>
              <a:t> </a:t>
            </a:r>
            <a:r>
              <a:rPr lang="en-US" altLang="zh-TW" dirty="0" err="1">
                <a:cs typeface="Times New Roman" pitchFamily="18" charset="0"/>
              </a:rPr>
              <a:t>sin</a:t>
            </a:r>
            <a:r>
              <a:rPr lang="en-US" altLang="zh-TW" baseline="30000" dirty="0" err="1">
                <a:cs typeface="Times New Roman" pitchFamily="18" charset="0"/>
              </a:rPr>
              <a:t>2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el-GR" altLang="zh-TW" i="1" dirty="0">
                <a:cs typeface="Times New Roman" pitchFamily="18" charset="0"/>
              </a:rPr>
              <a:t>θ </a:t>
            </a:r>
            <a:r>
              <a:rPr lang="el-GR" altLang="zh-TW" dirty="0">
                <a:cs typeface="Times New Roman" pitchFamily="18" charset="0"/>
              </a:rPr>
              <a:t>= 1</a:t>
            </a:r>
            <a:r>
              <a:rPr lang="zh-TW" altLang="el-GR" dirty="0">
                <a:cs typeface="Times New Roman" pitchFamily="18" charset="0"/>
              </a:rPr>
              <a:t>，</a:t>
            </a:r>
            <a:r>
              <a:rPr lang="zh-TW" altLang="en-US" dirty="0">
                <a:cs typeface="Times New Roman" pitchFamily="18" charset="0"/>
              </a:rPr>
              <a:t>總力學能 </a:t>
            </a:r>
            <a:r>
              <a:rPr lang="en-US" altLang="zh-TW" i="1" dirty="0">
                <a:cs typeface="Times New Roman" pitchFamily="18" charset="0"/>
              </a:rPr>
              <a:t>E </a:t>
            </a:r>
            <a:r>
              <a:rPr lang="en-US" altLang="zh-TW" dirty="0">
                <a:cs typeface="Times New Roman" pitchFamily="18" charset="0"/>
              </a:rPr>
              <a:t>=</a:t>
            </a:r>
            <a:r>
              <a:rPr lang="en-US" altLang="zh-TW" i="1" dirty="0">
                <a:cs typeface="Times New Roman" pitchFamily="18" charset="0"/>
              </a:rPr>
              <a:t> K </a:t>
            </a:r>
            <a:r>
              <a:rPr lang="en-US" altLang="zh-TW" b="1" i="1" dirty="0">
                <a:cs typeface="Times New Roman" pitchFamily="18" charset="0"/>
              </a:rPr>
              <a:t>+</a:t>
            </a:r>
            <a:r>
              <a:rPr lang="en-US" altLang="zh-TW" i="1" dirty="0">
                <a:cs typeface="Times New Roman" pitchFamily="18" charset="0"/>
              </a:rPr>
              <a:t> U </a:t>
            </a:r>
            <a:r>
              <a:rPr lang="zh-TW" altLang="en-US" dirty="0">
                <a:cs typeface="Times New Roman" pitchFamily="18" charset="0"/>
              </a:rPr>
              <a:t>為</a:t>
            </a:r>
            <a:br>
              <a:rPr lang="en-US" altLang="zh-TW" i="1" dirty="0">
                <a:cs typeface="Times New Roman" pitchFamily="18" charset="0"/>
              </a:rPr>
            </a:br>
            <a:endParaRPr lang="en-US" altLang="zh-TW" i="1" dirty="0"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endParaRPr lang="en-US" altLang="zh-TW" b="1" i="1" dirty="0">
              <a:solidFill>
                <a:srgbClr val="0070C0"/>
              </a:solidFill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i="1" dirty="0">
                <a:solidFill>
                  <a:srgbClr val="0070C0"/>
                </a:solidFill>
                <a:cs typeface="Times New Roman" pitchFamily="18" charset="0"/>
              </a:rPr>
              <a:t>  </a:t>
            </a:r>
            <a:r>
              <a:rPr lang="zh-TW" altLang="en-US" b="1" dirty="0">
                <a:solidFill>
                  <a:srgbClr val="0070C0"/>
                </a:solidFill>
                <a:cs typeface="Times New Roman" pitchFamily="18" charset="0"/>
              </a:rPr>
              <a:t>簡諧振盪的總能量為常數且和振幅平方成正比。</a:t>
            </a:r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E18357F-2D3E-4D13-8BD2-4D48BD6A1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15</a:t>
            </a:r>
            <a:r>
              <a:rPr lang="zh-TW" altLang="en-US"/>
              <a:t>章 振盪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2DDB169-CFCD-4988-B67B-416A6E0DC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26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BFDE85A-1438-49A6-9D83-7D61BD135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852936"/>
            <a:ext cx="6354128" cy="83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624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FE466B-E662-4AC6-8B55-6DD91661E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15.3 </a:t>
            </a:r>
            <a:r>
              <a:rPr lang="zh-TW" altLang="en-US" dirty="0"/>
              <a:t>簡諧運動中的能量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F641B1A-20BA-4FE6-B913-010A0FBFF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簡諧振盪的總能量為常數且和振幅平方成正比。</a:t>
            </a:r>
            <a:r>
              <a:rPr lang="en-US" altLang="zh-TW" i="1" dirty="0">
                <a:cs typeface="Times New Roman" pitchFamily="18" charset="0"/>
              </a:rPr>
              <a:t>K </a:t>
            </a:r>
            <a:r>
              <a:rPr lang="zh-TW" altLang="en-US" dirty="0">
                <a:cs typeface="Times New Roman" pitchFamily="18" charset="0"/>
              </a:rPr>
              <a:t>及 </a:t>
            </a:r>
            <a:r>
              <a:rPr lang="en-US" altLang="zh-TW" i="1" dirty="0">
                <a:cs typeface="Times New Roman" pitchFamily="18" charset="0"/>
              </a:rPr>
              <a:t>U </a:t>
            </a:r>
            <a:r>
              <a:rPr lang="zh-TW" altLang="en-US" dirty="0">
                <a:cs typeface="Times New Roman" pitchFamily="18" charset="0"/>
              </a:rPr>
              <a:t>對 </a:t>
            </a:r>
            <a:r>
              <a:rPr lang="en-US" altLang="zh-TW" i="1" dirty="0">
                <a:cs typeface="Times New Roman" pitchFamily="18" charset="0"/>
              </a:rPr>
              <a:t>x </a:t>
            </a:r>
            <a:r>
              <a:rPr lang="zh-TW" altLang="en-US" dirty="0">
                <a:cs typeface="Times New Roman" pitchFamily="18" charset="0"/>
              </a:rPr>
              <a:t>的變化如圖 </a:t>
            </a:r>
            <a:r>
              <a:rPr lang="en-US" altLang="zh-TW" dirty="0">
                <a:cs typeface="Times New Roman" pitchFamily="18" charset="0"/>
              </a:rPr>
              <a:t>15.8 </a:t>
            </a:r>
            <a:r>
              <a:rPr lang="zh-TW" altLang="en-US" dirty="0">
                <a:cs typeface="Times New Roman" pitchFamily="18" charset="0"/>
              </a:rPr>
              <a:t>所示。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F1E012-E67C-4BFD-83A0-E2063F88C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15</a:t>
            </a:r>
            <a:r>
              <a:rPr lang="zh-TW" altLang="en-US"/>
              <a:t>章 振盪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F1F2F7-126F-4DA8-8DC5-DDE537C8D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27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9458837-4C08-48C8-AB58-764B3C1B4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330" y="2852936"/>
            <a:ext cx="4293870" cy="318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676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970E44-2AC7-4E91-A6F8-1F38A4ADF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15.3 </a:t>
            </a:r>
            <a:r>
              <a:rPr lang="zh-TW" altLang="en-US" dirty="0"/>
              <a:t>簡諧運動中的能量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4B6005-712E-4E47-A32D-65FFD9E36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當 </a:t>
            </a:r>
            <a:r>
              <a:rPr lang="en-US" altLang="zh-TW" i="1" dirty="0">
                <a:cs typeface="Times New Roman" pitchFamily="18" charset="0"/>
              </a:rPr>
              <a:t>x </a:t>
            </a:r>
            <a:r>
              <a:rPr lang="en-US" altLang="zh-TW" dirty="0">
                <a:cs typeface="Times New Roman" pitchFamily="18" charset="0"/>
              </a:rPr>
              <a:t>= ±</a:t>
            </a:r>
            <a:r>
              <a:rPr lang="en-US" altLang="zh-TW" i="1" dirty="0">
                <a:cs typeface="Times New Roman" pitchFamily="18" charset="0"/>
              </a:rPr>
              <a:t>A</a:t>
            </a:r>
            <a:r>
              <a:rPr lang="zh-TW" altLang="en-US" dirty="0">
                <a:cs typeface="Times New Roman" pitchFamily="18" charset="0"/>
              </a:rPr>
              <a:t>，動能為零，而總能等於位能最大值，</a:t>
            </a:r>
            <a:br>
              <a:rPr lang="en-US" altLang="zh-TW" dirty="0">
                <a:cs typeface="Times New Roman" pitchFamily="18" charset="0"/>
              </a:rPr>
            </a:br>
            <a:r>
              <a:rPr lang="zh-TW" altLang="en-US" dirty="0">
                <a:cs typeface="Times New Roman" pitchFamily="18" charset="0"/>
              </a:rPr>
              <a:t>                         。這兩點是 </a:t>
            </a:r>
            <a:r>
              <a:rPr lang="en-US" altLang="zh-TW" dirty="0" err="1">
                <a:cs typeface="Times New Roman" pitchFamily="18" charset="0"/>
              </a:rPr>
              <a:t>SHM</a:t>
            </a:r>
            <a:r>
              <a:rPr lang="en-US" altLang="zh-TW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的轉向點。當 </a:t>
            </a:r>
            <a:r>
              <a:rPr lang="en-US" altLang="zh-TW" i="1" dirty="0">
                <a:cs typeface="Times New Roman" pitchFamily="18" charset="0"/>
              </a:rPr>
              <a:t>x </a:t>
            </a:r>
            <a:r>
              <a:rPr lang="en-US" altLang="zh-TW" dirty="0">
                <a:cs typeface="Times New Roman" pitchFamily="18" charset="0"/>
              </a:rPr>
              <a:t>=</a:t>
            </a:r>
            <a:r>
              <a:rPr lang="zh-TW" altLang="en-US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0</a:t>
            </a:r>
            <a:r>
              <a:rPr lang="zh-TW" altLang="en-US" dirty="0">
                <a:cs typeface="Times New Roman" pitchFamily="18" charset="0"/>
              </a:rPr>
              <a:t>，</a:t>
            </a:r>
            <a:r>
              <a:rPr lang="en-US" altLang="zh-TW" i="1" dirty="0">
                <a:cs typeface="Times New Roman" pitchFamily="18" charset="0"/>
              </a:rPr>
              <a:t>U </a:t>
            </a:r>
            <a:r>
              <a:rPr lang="en-US" altLang="zh-TW" dirty="0">
                <a:cs typeface="Times New Roman" pitchFamily="18" charset="0"/>
              </a:rPr>
              <a:t>= 0</a:t>
            </a:r>
            <a:r>
              <a:rPr lang="zh-TW" altLang="en-US" dirty="0">
                <a:cs typeface="Times New Roman" pitchFamily="18" charset="0"/>
              </a:rPr>
              <a:t>，能量皆是動能；即                                。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62B2691-B629-4ABD-AC50-69CBBBBD0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15</a:t>
            </a:r>
            <a:r>
              <a:rPr lang="zh-TW" altLang="en-US"/>
              <a:t>章 振盪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2568286-61C6-4EE9-ACFB-84A45767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28</a:t>
            </a:fld>
            <a:endParaRPr lang="en-GB"/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B09C7FAA-5668-4DA8-A39C-021ECF08FF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769351"/>
              </p:ext>
            </p:extLst>
          </p:nvPr>
        </p:nvGraphicFramePr>
        <p:xfrm>
          <a:off x="827584" y="1988840"/>
          <a:ext cx="2346696" cy="865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9" name="Equation" r:id="rId3" imgW="1066680" imgH="393480" progId="Equation.DSMT4">
                  <p:embed/>
                </p:oleObj>
              </mc:Choice>
              <mc:Fallback>
                <p:oleObj name="Equation" r:id="rId3" imgW="10666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7584" y="1988840"/>
                        <a:ext cx="2346696" cy="865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2B5C7532-1E05-4E05-AE33-5E257CC1CE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2724627"/>
              </p:ext>
            </p:extLst>
          </p:nvPr>
        </p:nvGraphicFramePr>
        <p:xfrm>
          <a:off x="5423867" y="2636912"/>
          <a:ext cx="2905125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" name="Equation" r:id="rId5" imgW="1320480" imgH="393480" progId="Equation.DSMT4">
                  <p:embed/>
                </p:oleObj>
              </mc:Choice>
              <mc:Fallback>
                <p:oleObj name="Equation" r:id="rId5" imgW="1320480" imgH="393480" progId="Equation.DSMT4">
                  <p:embed/>
                  <p:pic>
                    <p:nvPicPr>
                      <p:cNvPr id="6" name="物件 5">
                        <a:extLst>
                          <a:ext uri="{FF2B5EF4-FFF2-40B4-BE49-F238E27FC236}">
                            <a16:creationId xmlns:a16="http://schemas.microsoft.com/office/drawing/2014/main" id="{B09C7FAA-5668-4DA8-A39C-021ECF08FF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23867" y="2636912"/>
                        <a:ext cx="2905125" cy="866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F1529360-E00F-412A-BF35-B8139F5242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0932" y="3212695"/>
            <a:ext cx="4293870" cy="318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929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46968D-0B18-4B74-A429-B34CEDF2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15.3 </a:t>
            </a:r>
            <a:r>
              <a:rPr lang="zh-TW" altLang="en-US" dirty="0"/>
              <a:t>簡諧運動中的能量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36234B-C7CB-4AD7-8734-886794A6D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cs typeface="Times New Roman" pitchFamily="18" charset="0"/>
              </a:rPr>
              <a:t>圖 </a:t>
            </a:r>
            <a:r>
              <a:rPr lang="en-US" altLang="zh-TW" dirty="0">
                <a:cs typeface="Times New Roman" pitchFamily="18" charset="0"/>
              </a:rPr>
              <a:t>15.9 </a:t>
            </a:r>
            <a:r>
              <a:rPr lang="zh-TW" altLang="en-US" dirty="0">
                <a:cs typeface="Times New Roman" pitchFamily="18" charset="0"/>
              </a:rPr>
              <a:t>顯示 </a:t>
            </a:r>
            <a:r>
              <a:rPr lang="en-US" altLang="zh-TW" i="1" dirty="0">
                <a:cs typeface="Times New Roman" pitchFamily="18" charset="0"/>
              </a:rPr>
              <a:t>K </a:t>
            </a:r>
            <a:r>
              <a:rPr lang="zh-TW" altLang="en-US" dirty="0">
                <a:cs typeface="Times New Roman" pitchFamily="18" charset="0"/>
              </a:rPr>
              <a:t>及 </a:t>
            </a:r>
            <a:r>
              <a:rPr lang="en-US" altLang="zh-TW" i="1" dirty="0">
                <a:cs typeface="Times New Roman" pitchFamily="18" charset="0"/>
              </a:rPr>
              <a:t>U </a:t>
            </a:r>
            <a:r>
              <a:rPr lang="zh-TW" altLang="en-US" dirty="0">
                <a:cs typeface="Times New Roman" pitchFamily="18" charset="0"/>
              </a:rPr>
              <a:t>如何隨時間變化，其中 </a:t>
            </a:r>
            <a:r>
              <a:rPr lang="en-US" altLang="zh-TW" i="1" dirty="0">
                <a:cs typeface="Times New Roman" pitchFamily="18" charset="0"/>
                <a:sym typeface="Symbol" panose="05050102010706020507" pitchFamily="18" charset="2"/>
              </a:rPr>
              <a:t>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設為</a:t>
            </a:r>
            <a:r>
              <a:rPr lang="zh-TW" altLang="en-US" i="1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0</a:t>
            </a:r>
            <a:r>
              <a:rPr lang="zh-TW" altLang="en-US" dirty="0">
                <a:cs typeface="Times New Roman" pitchFamily="18" charset="0"/>
              </a:rPr>
              <a:t>。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11CBDC9-B96F-468F-8DA1-FF46235BD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15</a:t>
            </a:r>
            <a:r>
              <a:rPr lang="zh-TW" altLang="en-US"/>
              <a:t>章 振盪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340FF0-DE2D-47CC-93B8-DC8B14AE8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29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27983AF-A76A-4570-9840-3345BA25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2564904"/>
            <a:ext cx="4380548" cy="314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450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9D7265-8FB7-4771-A0C3-9099EF154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第 </a:t>
            </a:r>
            <a:r>
              <a:rPr lang="en-US" altLang="zh-TW" dirty="0"/>
              <a:t>15 </a:t>
            </a:r>
            <a:r>
              <a:rPr lang="zh-TW" altLang="en-US" dirty="0"/>
              <a:t>章 振盪</a:t>
            </a:r>
            <a:endParaRPr lang="en-GB" altLang="zh-TW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8651086-A604-4028-8374-315624CDEC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8966" y="1341438"/>
            <a:ext cx="7146068" cy="5014912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777AD1E-5032-4E71-8155-BE2043253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15</a:t>
            </a:r>
            <a:r>
              <a:rPr lang="zh-TW" altLang="en-US" dirty="0"/>
              <a:t>章 振盪</a:t>
            </a:r>
            <a:endParaRPr lang="en-GB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C52189E-5E45-433C-83FE-AC4FC35FF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7713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FE466B-E662-4AC6-8B55-6DD91661E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15.3 </a:t>
            </a:r>
            <a:r>
              <a:rPr lang="zh-TW" altLang="en-US" dirty="0"/>
              <a:t>簡諧運動中的能量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F641B1A-20BA-4FE6-B913-010A0FBFF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cs typeface="Times New Roman" pitchFamily="18" charset="0"/>
              </a:rPr>
              <a:t>從圖 </a:t>
            </a:r>
            <a:r>
              <a:rPr lang="en-US" altLang="zh-TW" dirty="0">
                <a:cs typeface="Times New Roman" pitchFamily="18" charset="0"/>
              </a:rPr>
              <a:t>15.8 </a:t>
            </a:r>
            <a:r>
              <a:rPr lang="zh-TW" altLang="en-US" dirty="0">
                <a:cs typeface="Times New Roman" pitchFamily="18" charset="0"/>
              </a:rPr>
              <a:t>可看出物體在一個彈簧所建立的位</a:t>
            </a:r>
            <a:r>
              <a:rPr lang="en-US" altLang="zh-TW" dirty="0">
                <a:cs typeface="Times New Roman" pitchFamily="18" charset="0"/>
              </a:rPr>
              <a:t>(</a:t>
            </a:r>
            <a:r>
              <a:rPr lang="zh-TW" altLang="en-US" dirty="0">
                <a:cs typeface="Times New Roman" pitchFamily="18" charset="0"/>
              </a:rPr>
              <a:t>能</a:t>
            </a:r>
            <a:r>
              <a:rPr lang="en-US" altLang="zh-TW" dirty="0">
                <a:cs typeface="Times New Roman" pitchFamily="18" charset="0"/>
              </a:rPr>
              <a:t>)</a:t>
            </a:r>
            <a:r>
              <a:rPr lang="zh-TW" altLang="en-US" dirty="0">
                <a:cs typeface="Times New Roman" pitchFamily="18" charset="0"/>
              </a:rPr>
              <a:t>阱中</a:t>
            </a:r>
            <a:r>
              <a:rPr lang="en-US" altLang="zh-TW" dirty="0">
                <a:cs typeface="Times New Roman" pitchFamily="18" charset="0"/>
              </a:rPr>
              <a:t>(</a:t>
            </a:r>
            <a:r>
              <a:rPr lang="zh-TW" altLang="en-US" dirty="0">
                <a:cs typeface="Times New Roman" pitchFamily="18" charset="0"/>
              </a:rPr>
              <a:t>見 </a:t>
            </a:r>
            <a:r>
              <a:rPr lang="en-US" altLang="zh-TW" dirty="0">
                <a:cs typeface="Times New Roman" pitchFamily="18" charset="0"/>
              </a:rPr>
              <a:t>8.8 </a:t>
            </a:r>
            <a:r>
              <a:rPr lang="zh-TW" altLang="en-US" dirty="0">
                <a:cs typeface="Times New Roman" pitchFamily="18" charset="0"/>
              </a:rPr>
              <a:t>節</a:t>
            </a:r>
            <a:r>
              <a:rPr lang="en-US" altLang="zh-TW" dirty="0">
                <a:cs typeface="Times New Roman" pitchFamily="18" charset="0"/>
              </a:rPr>
              <a:t>)</a:t>
            </a:r>
            <a:r>
              <a:rPr lang="zh-TW" altLang="en-US" dirty="0">
                <a:cs typeface="Times New Roman" pitchFamily="18" charset="0"/>
              </a:rPr>
              <a:t>。所有的 </a:t>
            </a:r>
            <a:r>
              <a:rPr lang="en-US" altLang="zh-TW" dirty="0" err="1">
                <a:cs typeface="Times New Roman" pitchFamily="18" charset="0"/>
              </a:rPr>
              <a:t>SHM</a:t>
            </a:r>
            <a:r>
              <a:rPr lang="en-US" altLang="zh-TW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都是拋物線位阱，即位能與位移平方成正比。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F1E012-E67C-4BFD-83A0-E2063F88C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15</a:t>
            </a:r>
            <a:r>
              <a:rPr lang="zh-TW" altLang="en-US"/>
              <a:t>章 振盪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F1F2F7-126F-4DA8-8DC5-DDE537C8D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30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9458837-4C08-48C8-AB58-764B3C1B4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330" y="2852936"/>
            <a:ext cx="4293870" cy="318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18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33198264-13C1-4234-818F-69D70A1B0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例題 </a:t>
            </a:r>
            <a:r>
              <a:rPr lang="en-US" altLang="zh-TW" dirty="0"/>
              <a:t>15.5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FD7FAE69-E3D7-46EB-BB68-59BA831298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在例題</a:t>
            </a:r>
            <a:r>
              <a:rPr lang="en-US" altLang="zh-TW" dirty="0"/>
              <a:t>15.2 </a:t>
            </a:r>
            <a:r>
              <a:rPr lang="zh-TW" altLang="en-US" dirty="0"/>
              <a:t>中一</a:t>
            </a:r>
            <a:r>
              <a:rPr lang="en-US" altLang="zh-TW" dirty="0"/>
              <a:t>2 kg </a:t>
            </a:r>
            <a:r>
              <a:rPr lang="zh-TW" altLang="en-US" dirty="0"/>
              <a:t>的質點接著一</a:t>
            </a:r>
            <a:r>
              <a:rPr lang="en-US" altLang="zh-TW" i="1" dirty="0"/>
              <a:t>k </a:t>
            </a:r>
            <a:r>
              <a:rPr lang="en-US" altLang="zh-TW" dirty="0"/>
              <a:t>= 200 N/m </a:t>
            </a:r>
            <a:r>
              <a:rPr lang="zh-TW" altLang="en-US" dirty="0"/>
              <a:t>的彈簧，其位移為</a:t>
            </a:r>
            <a:endParaRPr lang="en-US" altLang="zh-TW" dirty="0"/>
          </a:p>
          <a:p>
            <a:endParaRPr lang="zh-TW" altLang="en-US" dirty="0"/>
          </a:p>
          <a:p>
            <a:r>
              <a:rPr lang="en-US" altLang="zh-TW" dirty="0"/>
              <a:t>(a) </a:t>
            </a:r>
            <a:r>
              <a:rPr lang="zh-TW" altLang="en-US" dirty="0"/>
              <a:t>當</a:t>
            </a:r>
            <a:r>
              <a:rPr lang="en-US" altLang="zh-TW" i="1" dirty="0"/>
              <a:t>t </a:t>
            </a:r>
            <a:r>
              <a:rPr lang="en-US" altLang="zh-TW" dirty="0"/>
              <a:t>= </a:t>
            </a:r>
            <a:r>
              <a:rPr lang="el-GR" altLang="zh-TW" i="1" dirty="0"/>
              <a:t>π</a:t>
            </a:r>
            <a:r>
              <a:rPr lang="el-GR" altLang="zh-TW" dirty="0"/>
              <a:t>/15 </a:t>
            </a:r>
            <a:r>
              <a:rPr lang="en-US" altLang="zh-TW" dirty="0"/>
              <a:t>s</a:t>
            </a:r>
            <a:r>
              <a:rPr lang="zh-TW" altLang="en-US" dirty="0"/>
              <a:t>，求</a:t>
            </a:r>
            <a:r>
              <a:rPr lang="en-US" altLang="zh-TW" i="1" dirty="0"/>
              <a:t>K</a:t>
            </a:r>
            <a:r>
              <a:rPr lang="zh-TW" altLang="en-US" dirty="0"/>
              <a:t>、</a:t>
            </a:r>
            <a:r>
              <a:rPr lang="en-US" altLang="zh-TW" i="1" dirty="0"/>
              <a:t>U </a:t>
            </a:r>
            <a:r>
              <a:rPr lang="zh-TW" altLang="en-US" dirty="0"/>
              <a:t>及</a:t>
            </a:r>
            <a:r>
              <a:rPr lang="en-US" altLang="zh-TW" i="1" dirty="0"/>
              <a:t>E</a:t>
            </a:r>
            <a:r>
              <a:rPr lang="zh-TW" altLang="en-US" dirty="0"/>
              <a:t>；</a:t>
            </a:r>
            <a:r>
              <a:rPr lang="en-US" altLang="zh-TW" dirty="0"/>
              <a:t>(b) </a:t>
            </a:r>
            <a:r>
              <a:rPr lang="zh-TW" altLang="en-US" dirty="0"/>
              <a:t>當</a:t>
            </a:r>
            <a:r>
              <a:rPr lang="en-US" altLang="zh-TW" i="1" dirty="0"/>
              <a:t>x </a:t>
            </a:r>
            <a:r>
              <a:rPr lang="en-US" altLang="zh-TW" dirty="0"/>
              <a:t>= </a:t>
            </a:r>
            <a:r>
              <a:rPr lang="en-US" altLang="zh-TW" i="1" dirty="0"/>
              <a:t>A</a:t>
            </a:r>
            <a:r>
              <a:rPr lang="en-US" altLang="zh-TW" dirty="0"/>
              <a:t>/2 </a:t>
            </a:r>
            <a:r>
              <a:rPr lang="zh-TW" altLang="en-US" dirty="0"/>
              <a:t>時的速率？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81FE5A0-5A66-436D-80F3-62A73E507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15</a:t>
            </a:r>
            <a:r>
              <a:rPr lang="zh-TW" altLang="en-US"/>
              <a:t>章 振盪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F4CBE36-BC87-457E-860D-3DC890869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31</a:t>
            </a:fld>
            <a:endParaRPr lang="en-GB"/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ACAC016A-A363-4D91-B9BF-C30B3BBF8C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8284824"/>
              </p:ext>
            </p:extLst>
          </p:nvPr>
        </p:nvGraphicFramePr>
        <p:xfrm>
          <a:off x="2843808" y="3271480"/>
          <a:ext cx="3380256" cy="9496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" name="Equation" r:id="rId3" imgW="1536480" imgH="431640" progId="Equation.DSMT4">
                  <p:embed/>
                </p:oleObj>
              </mc:Choice>
              <mc:Fallback>
                <p:oleObj name="Equation" r:id="rId3" imgW="15364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43808" y="3271480"/>
                        <a:ext cx="3380256" cy="9496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箭號: 有線條的向右箭號 8">
            <a:hlinkClick r:id="rId5" action="ppaction://hlinkfile"/>
            <a:extLst>
              <a:ext uri="{FF2B5EF4-FFF2-40B4-BE49-F238E27FC236}">
                <a16:creationId xmlns:a16="http://schemas.microsoft.com/office/drawing/2014/main" id="{70EF2E34-67CB-42DF-AEBB-84FAC302228D}"/>
              </a:ext>
            </a:extLst>
          </p:cNvPr>
          <p:cNvSpPr/>
          <p:nvPr/>
        </p:nvSpPr>
        <p:spPr>
          <a:xfrm>
            <a:off x="683568" y="5229200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71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3CF77861-52D2-4078-BA42-AB5ABF515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練習題</a:t>
            </a: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88EFFE86-FB7A-456C-930D-09D473AD0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i="1" dirty="0"/>
              <a:t>x </a:t>
            </a:r>
            <a:r>
              <a:rPr lang="zh-TW" altLang="en-US" dirty="0"/>
              <a:t>為何值時</a:t>
            </a:r>
            <a:r>
              <a:rPr lang="en-US" altLang="zh-TW" i="1" dirty="0"/>
              <a:t>K </a:t>
            </a:r>
            <a:r>
              <a:rPr lang="en-US" altLang="zh-TW" dirty="0"/>
              <a:t>= </a:t>
            </a:r>
            <a:r>
              <a:rPr lang="en-US" altLang="zh-TW" i="1" dirty="0"/>
              <a:t>U </a:t>
            </a:r>
            <a:r>
              <a:rPr lang="zh-TW" altLang="en-US" dirty="0"/>
              <a:t>？以</a:t>
            </a:r>
            <a:r>
              <a:rPr lang="en-US" altLang="zh-TW" i="1" dirty="0"/>
              <a:t>A </a:t>
            </a:r>
            <a:r>
              <a:rPr lang="zh-TW" altLang="en-US" dirty="0"/>
              <a:t>表之並與圖</a:t>
            </a:r>
            <a:r>
              <a:rPr lang="en-US" altLang="zh-TW" dirty="0"/>
              <a:t>15.8 </a:t>
            </a:r>
            <a:r>
              <a:rPr lang="zh-TW" altLang="en-US" dirty="0"/>
              <a:t>比較。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567BB4E-DB6A-455C-8376-484C4D8A5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15</a:t>
            </a:r>
            <a:r>
              <a:rPr lang="zh-TW" altLang="en-US"/>
              <a:t>章 振盪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B425ED2-87D3-4222-A677-D080E960E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73375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2C381F-6DD6-4C03-BEC5-FA7D3C952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15.4 </a:t>
            </a:r>
            <a:r>
              <a:rPr lang="zh-TW" altLang="en-US" dirty="0"/>
              <a:t>擺</a:t>
            </a:r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CDDBB82D-1625-4CE4-9A8C-540F2C7071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一單擺為一理想系統，是指一質點吊在一無質量繩之下。</a:t>
            </a:r>
            <a:endParaRPr lang="en-US" altLang="zh-TW" dirty="0"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圖 </a:t>
            </a:r>
            <a:r>
              <a:rPr lang="en-US" altLang="zh-TW" dirty="0">
                <a:cs typeface="Times New Roman" pitchFamily="18" charset="0"/>
              </a:rPr>
              <a:t>15.10 </a:t>
            </a:r>
            <a:r>
              <a:rPr lang="zh-TW" altLang="en-US" dirty="0">
                <a:cs typeface="Times New Roman" pitchFamily="18" charset="0"/>
              </a:rPr>
              <a:t>為一擺長 </a:t>
            </a:r>
            <a:r>
              <a:rPr lang="en-US" altLang="zh-TW" i="1" dirty="0">
                <a:cs typeface="Times New Roman" pitchFamily="18" charset="0"/>
              </a:rPr>
              <a:t>L</a:t>
            </a:r>
            <a:r>
              <a:rPr lang="zh-TW" altLang="en-US" dirty="0">
                <a:cs typeface="Times New Roman" pitchFamily="18" charset="0"/>
              </a:rPr>
              <a:t>，</a:t>
            </a:r>
            <a:r>
              <a:rPr lang="zh-TW" altLang="en-US" b="1" dirty="0">
                <a:solidFill>
                  <a:srgbClr val="C00000"/>
                </a:solidFill>
                <a:cs typeface="Times New Roman" pitchFamily="18" charset="0"/>
              </a:rPr>
              <a:t>擺錘</a:t>
            </a:r>
            <a:r>
              <a:rPr lang="en-US" altLang="zh-TW" dirty="0">
                <a:cs typeface="Times New Roman" pitchFamily="18" charset="0"/>
              </a:rPr>
              <a:t>(pendulum bob)</a:t>
            </a:r>
            <a:r>
              <a:rPr lang="zh-TW" altLang="en-US" dirty="0">
                <a:cs typeface="Times New Roman" pitchFamily="18" charset="0"/>
              </a:rPr>
              <a:t>質量</a:t>
            </a:r>
            <a:r>
              <a:rPr lang="zh-TW" altLang="en-US" i="1" dirty="0">
                <a:cs typeface="Times New Roman" pitchFamily="18" charset="0"/>
              </a:rPr>
              <a:t> </a:t>
            </a:r>
            <a:r>
              <a:rPr lang="en-US" altLang="zh-TW" i="1" dirty="0">
                <a:cs typeface="Times New Roman" pitchFamily="18" charset="0"/>
              </a:rPr>
              <a:t>m</a:t>
            </a:r>
            <a:r>
              <a:rPr lang="en-US" altLang="zh-TW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的單擺。</a:t>
            </a:r>
            <a:endParaRPr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15B37F59-965D-40CC-9518-22C51BC85F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44261" y="1341438"/>
            <a:ext cx="3046478" cy="5040312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79B40CC-9E10-45FD-A20A-6C98E4050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15</a:t>
            </a:r>
            <a:r>
              <a:rPr lang="zh-TW" altLang="en-US"/>
              <a:t>章 振盪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238DBF4-0AEE-458B-BC39-2672FE9C2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0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2C381F-6DD6-4C03-BEC5-FA7D3C952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15.4 </a:t>
            </a:r>
            <a:r>
              <a:rPr lang="zh-TW" altLang="en-US" dirty="0"/>
              <a:t>擺</a:t>
            </a:r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CDDBB82D-1625-4CE4-9A8C-540F2C7071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5122912" cy="5328592"/>
          </a:xfrm>
        </p:spPr>
        <p:txBody>
          <a:bodyPr>
            <a:normAutofit/>
          </a:bodyPr>
          <a:lstStyle/>
          <a:p>
            <a:r>
              <a:rPr lang="zh-TW" altLang="en-US" dirty="0">
                <a:cs typeface="Times New Roman" pitchFamily="18" charset="0"/>
              </a:rPr>
              <a:t>到最低點弧距為 </a:t>
            </a:r>
            <a:r>
              <a:rPr lang="en-US" altLang="zh-TW" i="1" dirty="0">
                <a:cs typeface="Times New Roman" pitchFamily="18" charset="0"/>
              </a:rPr>
              <a:t>s </a:t>
            </a:r>
            <a:r>
              <a:rPr lang="en-US" altLang="zh-TW" dirty="0">
                <a:cs typeface="Times New Roman" pitchFamily="18" charset="0"/>
              </a:rPr>
              <a:t>=</a:t>
            </a:r>
            <a:r>
              <a:rPr lang="en-US" altLang="zh-TW" i="1" dirty="0">
                <a:cs typeface="Times New Roman" pitchFamily="18" charset="0"/>
              </a:rPr>
              <a:t> L θ </a:t>
            </a:r>
            <a:r>
              <a:rPr lang="zh-TW" altLang="en-US" dirty="0">
                <a:cs typeface="Times New Roman" pitchFamily="18" charset="0"/>
              </a:rPr>
              <a:t>，</a:t>
            </a:r>
            <a:r>
              <a:rPr lang="en-US" altLang="zh-TW" i="1" dirty="0">
                <a:cs typeface="Times New Roman" pitchFamily="18" charset="0"/>
              </a:rPr>
              <a:t>θ </a:t>
            </a:r>
            <a:r>
              <a:rPr lang="zh-TW" altLang="en-US" dirty="0">
                <a:cs typeface="Times New Roman" pitchFamily="18" charset="0"/>
              </a:rPr>
              <a:t>為擺線與鉛直線之夾角</a:t>
            </a:r>
            <a:r>
              <a:rPr lang="en-US" altLang="zh-TW" dirty="0">
                <a:cs typeface="Times New Roman" pitchFamily="18" charset="0"/>
              </a:rPr>
              <a:t>(</a:t>
            </a:r>
            <a:r>
              <a:rPr lang="zh-TW" altLang="en-US" dirty="0">
                <a:cs typeface="Times New Roman" pitchFamily="18" charset="0"/>
              </a:rPr>
              <a:t>以弳為單位</a:t>
            </a:r>
            <a:r>
              <a:rPr lang="en-US" altLang="zh-TW" dirty="0">
                <a:cs typeface="Times New Roman" pitchFamily="18" charset="0"/>
              </a:rPr>
              <a:t>)</a:t>
            </a:r>
            <a:r>
              <a:rPr lang="zh-TW" altLang="en-US" dirty="0">
                <a:cs typeface="Times New Roman" pitchFamily="18" charset="0"/>
              </a:rPr>
              <a:t>。擺錘沿著切線方向的淨力為重力沿切線分量。其牛頓第二定律為 </a:t>
            </a:r>
            <a:br>
              <a:rPr lang="en-US" altLang="zh-TW" dirty="0">
                <a:cs typeface="Times New Roman" pitchFamily="18" charset="0"/>
              </a:rPr>
            </a:br>
            <a:endParaRPr lang="en-US" altLang="zh-TW" dirty="0">
              <a:cs typeface="Times New Roman" pitchFamily="18" charset="0"/>
            </a:endParaRPr>
          </a:p>
          <a:p>
            <a:r>
              <a:rPr lang="zh-TW" altLang="en-US" dirty="0">
                <a:cs typeface="Times New Roman" pitchFamily="18" charset="0"/>
              </a:rPr>
              <a:t>負號乃因 </a:t>
            </a:r>
            <a:r>
              <a:rPr lang="en-US" altLang="zh-TW" i="1" dirty="0">
                <a:cs typeface="Times New Roman" pitchFamily="18" charset="0"/>
              </a:rPr>
              <a:t>s </a:t>
            </a:r>
            <a:r>
              <a:rPr lang="zh-TW" altLang="en-US" dirty="0">
                <a:cs typeface="Times New Roman" pitchFamily="18" charset="0"/>
              </a:rPr>
              <a:t>的定義而來。其物理意義為：重力分量恰成為回復力。當角度小時 </a:t>
            </a:r>
            <a:r>
              <a:rPr lang="en-US" altLang="zh-TW" dirty="0">
                <a:cs typeface="Times New Roman" pitchFamily="18" charset="0"/>
              </a:rPr>
              <a:t>sin </a:t>
            </a:r>
            <a:r>
              <a:rPr lang="en-US" altLang="zh-TW" i="1" dirty="0">
                <a:cs typeface="Times New Roman" pitchFamily="18" charset="0"/>
              </a:rPr>
              <a:t>θ</a:t>
            </a:r>
            <a:r>
              <a:rPr lang="en-US" altLang="zh-TW" dirty="0">
                <a:cs typeface="Times New Roman" pitchFamily="18" charset="0"/>
              </a:rPr>
              <a:t> ≈ </a:t>
            </a:r>
            <a:r>
              <a:rPr lang="en-US" altLang="zh-TW" i="1" dirty="0">
                <a:cs typeface="Times New Roman" pitchFamily="18" charset="0"/>
              </a:rPr>
              <a:t>θ</a:t>
            </a:r>
            <a:r>
              <a:rPr lang="zh-TW" altLang="en-US" dirty="0">
                <a:cs typeface="Times New Roman" pitchFamily="18" charset="0"/>
              </a:rPr>
              <a:t>，其中 </a:t>
            </a:r>
            <a:r>
              <a:rPr lang="en-US" altLang="zh-TW" i="1" dirty="0">
                <a:cs typeface="Times New Roman" pitchFamily="18" charset="0"/>
              </a:rPr>
              <a:t>θ </a:t>
            </a:r>
            <a:r>
              <a:rPr lang="zh-TW" altLang="en-US" dirty="0">
                <a:cs typeface="Times New Roman" pitchFamily="18" charset="0"/>
              </a:rPr>
              <a:t>單位為弳。</a:t>
            </a:r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15B37F59-965D-40CC-9518-22C51BC85F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68144" y="1341016"/>
            <a:ext cx="3046478" cy="5040312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79B40CC-9E10-45FD-A20A-6C98E4050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15</a:t>
            </a:r>
            <a:r>
              <a:rPr lang="zh-TW" altLang="en-US"/>
              <a:t>章 振盪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238DBF4-0AEE-458B-BC39-2672FE9C2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34</a:t>
            </a:fld>
            <a:endParaRPr lang="en-GB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C6C9980-8F99-4D08-8FA2-DDD88A2172F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5696" y="3501127"/>
            <a:ext cx="2673668" cy="72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056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2C381F-6DD6-4C03-BEC5-FA7D3C952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15.4 </a:t>
            </a:r>
            <a:r>
              <a:rPr lang="zh-TW" altLang="en-US" dirty="0"/>
              <a:t>擺</a:t>
            </a:r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CDDBB82D-1625-4CE4-9A8C-540F2C7071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5122912" cy="5328592"/>
          </a:xfrm>
        </p:spPr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zh-TW" altLang="en-US" dirty="0">
                <a:cs typeface="Times New Roman" pitchFamily="18" charset="0"/>
              </a:rPr>
              <a:t>因 </a:t>
            </a:r>
            <a:r>
              <a:rPr lang="en-US" altLang="zh-TW" i="1" dirty="0">
                <a:cs typeface="Times New Roman" pitchFamily="18" charset="0"/>
              </a:rPr>
              <a:t>s </a:t>
            </a:r>
            <a:r>
              <a:rPr lang="en-US" altLang="zh-TW" dirty="0">
                <a:cs typeface="Times New Roman" pitchFamily="18" charset="0"/>
              </a:rPr>
              <a:t>=</a:t>
            </a:r>
            <a:r>
              <a:rPr lang="en-US" altLang="zh-TW" i="1" dirty="0">
                <a:cs typeface="Times New Roman" pitchFamily="18" charset="0"/>
              </a:rPr>
              <a:t> L</a:t>
            </a:r>
            <a:r>
              <a:rPr lang="el-GR" altLang="zh-TW" i="1" dirty="0">
                <a:cs typeface="Times New Roman" pitchFamily="18" charset="0"/>
              </a:rPr>
              <a:t>θ</a:t>
            </a:r>
            <a:r>
              <a:rPr lang="zh-TW" altLang="el-GR" dirty="0">
                <a:cs typeface="Times New Roman" pitchFamily="18" charset="0"/>
              </a:rPr>
              <a:t>，</a:t>
            </a:r>
            <a:r>
              <a:rPr lang="zh-TW" altLang="en-US" dirty="0">
                <a:cs typeface="Times New Roman" pitchFamily="18" charset="0"/>
              </a:rPr>
              <a:t>可代入</a:t>
            </a:r>
            <a:r>
              <a:rPr lang="zh-TW" altLang="en-US" i="1" dirty="0">
                <a:cs typeface="Times New Roman" pitchFamily="18" charset="0"/>
              </a:rPr>
              <a:t> </a:t>
            </a:r>
            <a:r>
              <a:rPr lang="en-US" altLang="zh-TW" i="1" dirty="0">
                <a:cs typeface="Times New Roman" pitchFamily="18" charset="0"/>
              </a:rPr>
              <a:t>d </a:t>
            </a:r>
            <a:r>
              <a:rPr lang="en-US" altLang="zh-TW" baseline="30000" dirty="0">
                <a:cs typeface="Times New Roman" pitchFamily="18" charset="0"/>
              </a:rPr>
              <a:t>2</a:t>
            </a:r>
            <a:r>
              <a:rPr lang="en-US" altLang="zh-TW" i="1" dirty="0">
                <a:cs typeface="Times New Roman" pitchFamily="18" charset="0"/>
              </a:rPr>
              <a:t>s</a:t>
            </a:r>
            <a:r>
              <a:rPr lang="en-US" altLang="zh-TW" dirty="0">
                <a:cs typeface="Times New Roman" pitchFamily="18" charset="0"/>
              </a:rPr>
              <a:t>/</a:t>
            </a:r>
            <a:r>
              <a:rPr lang="en-US" altLang="zh-TW" i="1" dirty="0">
                <a:cs typeface="Times New Roman" pitchFamily="18" charset="0"/>
              </a:rPr>
              <a:t>dt </a:t>
            </a:r>
            <a:r>
              <a:rPr lang="en-US" altLang="zh-TW" baseline="30000" dirty="0">
                <a:cs typeface="Times New Roman" pitchFamily="18" charset="0"/>
              </a:rPr>
              <a:t>2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= </a:t>
            </a:r>
            <a:r>
              <a:rPr lang="en-US" altLang="zh-TW" i="1" dirty="0">
                <a:cs typeface="Times New Roman" pitchFamily="18" charset="0"/>
              </a:rPr>
              <a:t>L d </a:t>
            </a:r>
            <a:r>
              <a:rPr lang="en-US" altLang="zh-TW" baseline="30000" dirty="0">
                <a:cs typeface="Times New Roman" pitchFamily="18" charset="0"/>
              </a:rPr>
              <a:t>2</a:t>
            </a:r>
            <a:r>
              <a:rPr lang="el-GR" altLang="zh-TW" i="1" dirty="0">
                <a:cs typeface="Times New Roman" pitchFamily="18" charset="0"/>
              </a:rPr>
              <a:t>θ</a:t>
            </a:r>
            <a:r>
              <a:rPr lang="el-GR" altLang="zh-TW" dirty="0">
                <a:cs typeface="Times New Roman" pitchFamily="18" charset="0"/>
              </a:rPr>
              <a:t>/</a:t>
            </a:r>
            <a:r>
              <a:rPr lang="en-US" altLang="zh-TW" i="1" dirty="0">
                <a:cs typeface="Times New Roman" pitchFamily="18" charset="0"/>
              </a:rPr>
              <a:t>dt </a:t>
            </a:r>
            <a:r>
              <a:rPr lang="en-US" altLang="zh-TW" baseline="30000" dirty="0">
                <a:cs typeface="Times New Roman" pitchFamily="18" charset="0"/>
              </a:rPr>
              <a:t>2</a:t>
            </a:r>
            <a:r>
              <a:rPr lang="zh-TW" altLang="en-US" dirty="0">
                <a:cs typeface="Times New Roman" pitchFamily="18" charset="0"/>
              </a:rPr>
              <a:t>，且代入 </a:t>
            </a:r>
            <a:r>
              <a:rPr lang="en-US" altLang="zh-TW" dirty="0">
                <a:cs typeface="Times New Roman" pitchFamily="18" charset="0"/>
              </a:rPr>
              <a:t>sin </a:t>
            </a:r>
            <a:r>
              <a:rPr lang="el-GR" altLang="zh-TW" i="1" dirty="0">
                <a:cs typeface="Times New Roman" pitchFamily="18" charset="0"/>
              </a:rPr>
              <a:t>θ </a:t>
            </a:r>
            <a:r>
              <a:rPr lang="en-US" altLang="zh-TW" i="1" dirty="0">
                <a:cs typeface="Times New Roman" pitchFamily="18" charset="0"/>
              </a:rPr>
              <a:t>&lt;</a:t>
            </a:r>
            <a:r>
              <a:rPr lang="zh-TW" altLang="el-GR" dirty="0">
                <a:cs typeface="Times New Roman" pitchFamily="18" charset="0"/>
              </a:rPr>
              <a:t> </a:t>
            </a:r>
            <a:r>
              <a:rPr lang="el-GR" altLang="zh-TW" i="1" dirty="0">
                <a:cs typeface="Times New Roman" pitchFamily="18" charset="0"/>
              </a:rPr>
              <a:t>θ </a:t>
            </a:r>
            <a:r>
              <a:rPr lang="zh-TW" altLang="en-US" dirty="0">
                <a:cs typeface="Times New Roman" pitchFamily="18" charset="0"/>
              </a:rPr>
              <a:t>上式可得 </a:t>
            </a:r>
            <a:br>
              <a:rPr lang="en-US" altLang="zh-TW" dirty="0">
                <a:cs typeface="Times New Roman" pitchFamily="18" charset="0"/>
              </a:rPr>
            </a:br>
            <a:br>
              <a:rPr lang="en-US" altLang="zh-TW" dirty="0">
                <a:cs typeface="Times New Roman" pitchFamily="18" charset="0"/>
              </a:rPr>
            </a:br>
            <a:endParaRPr lang="en-US" altLang="zh-TW" dirty="0">
              <a:cs typeface="Times New Roman" pitchFamily="18" charset="0"/>
            </a:endParaRPr>
          </a:p>
          <a:p>
            <a:pPr>
              <a:lnSpc>
                <a:spcPts val="3600"/>
              </a:lnSpc>
            </a:pPr>
            <a:r>
              <a:rPr lang="zh-TW" altLang="en-US" dirty="0">
                <a:cs typeface="Times New Roman" pitchFamily="18" charset="0"/>
              </a:rPr>
              <a:t>和 </a:t>
            </a:r>
            <a:r>
              <a:rPr lang="en-US" altLang="zh-TW" dirty="0">
                <a:cs typeface="Times New Roman" pitchFamily="18" charset="0"/>
              </a:rPr>
              <a:t>15.5 </a:t>
            </a:r>
            <a:r>
              <a:rPr lang="zh-TW" altLang="en-US" dirty="0">
                <a:cs typeface="Times New Roman" pitchFamily="18" charset="0"/>
              </a:rPr>
              <a:t>式 </a:t>
            </a:r>
            <a:r>
              <a:rPr lang="en-US" altLang="zh-TW" dirty="0" err="1">
                <a:cs typeface="Times New Roman" pitchFamily="18" charset="0"/>
              </a:rPr>
              <a:t>SHM</a:t>
            </a:r>
            <a:r>
              <a:rPr lang="en-US" altLang="zh-TW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比較可知在小角度近似下，單擺以下列角頻率做簡諧運動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15B37F59-965D-40CC-9518-22C51BC85F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68144" y="1341016"/>
            <a:ext cx="3046478" cy="5040312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79B40CC-9E10-45FD-A20A-6C98E4050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15</a:t>
            </a:r>
            <a:r>
              <a:rPr lang="zh-TW" altLang="en-US"/>
              <a:t>章 振盪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238DBF4-0AEE-458B-BC39-2672FE9C2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35</a:t>
            </a:fld>
            <a:endParaRPr lang="en-GB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E6CC030-150A-4460-BBE0-20EC7B421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852936"/>
            <a:ext cx="4173855" cy="75342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235F289-E1F9-4F93-874B-E87E9EDE7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817" y="5287729"/>
            <a:ext cx="3847147" cy="94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764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2C381F-6DD6-4C03-BEC5-FA7D3C952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15.4 </a:t>
            </a:r>
            <a:r>
              <a:rPr lang="zh-TW" altLang="en-US" dirty="0"/>
              <a:t>擺</a:t>
            </a:r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CDDBB82D-1625-4CE4-9A8C-540F2C7071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5122912" cy="5328592"/>
          </a:xfrm>
        </p:spPr>
        <p:txBody>
          <a:bodyPr>
            <a:normAutofit/>
          </a:bodyPr>
          <a:lstStyle/>
          <a:p>
            <a:r>
              <a:rPr lang="zh-TW" altLang="en-US" dirty="0">
                <a:cs typeface="Times New Roman" pitchFamily="18" charset="0"/>
              </a:rPr>
              <a:t>其週期為</a:t>
            </a:r>
            <a:br>
              <a:rPr lang="en-US" altLang="zh-TW" dirty="0">
                <a:cs typeface="Times New Roman" pitchFamily="18" charset="0"/>
              </a:rPr>
            </a:br>
            <a:endParaRPr lang="en-US" altLang="zh-TW" dirty="0"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itchFamily="18" charset="0"/>
            </a:endParaRPr>
          </a:p>
          <a:p>
            <a:r>
              <a:rPr lang="zh-TW" altLang="en-US" dirty="0">
                <a:cs typeface="Times New Roman" pitchFamily="18" charset="0"/>
              </a:rPr>
              <a:t>此週期和質量及振幅均無關</a:t>
            </a:r>
            <a:r>
              <a:rPr lang="en-US" altLang="zh-TW" dirty="0">
                <a:cs typeface="Times New Roman" pitchFamily="18" charset="0"/>
              </a:rPr>
              <a:t>(</a:t>
            </a:r>
            <a:r>
              <a:rPr lang="zh-TW" altLang="en-US" dirty="0">
                <a:cs typeface="Times New Roman" pitchFamily="18" charset="0"/>
              </a:rPr>
              <a:t>伽立略的發現</a:t>
            </a:r>
            <a:r>
              <a:rPr lang="en-US" altLang="zh-TW" dirty="0">
                <a:cs typeface="Times New Roman" pitchFamily="18" charset="0"/>
              </a:rPr>
              <a:t>)</a:t>
            </a:r>
            <a:r>
              <a:rPr lang="zh-TW" altLang="en-US" dirty="0">
                <a:cs typeface="Times New Roman" pitchFamily="18" charset="0"/>
              </a:rPr>
              <a:t>。</a:t>
            </a:r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15B37F59-965D-40CC-9518-22C51BC85F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68144" y="1341016"/>
            <a:ext cx="3046478" cy="5040312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79B40CC-9E10-45FD-A20A-6C98E4050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15</a:t>
            </a:r>
            <a:r>
              <a:rPr lang="zh-TW" altLang="en-US"/>
              <a:t>章 振盪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238DBF4-0AEE-458B-BC39-2672FE9C2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36</a:t>
            </a:fld>
            <a:endParaRPr lang="en-GB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60A55E8-4A8D-48A9-9D81-E51A06548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67" y="2204864"/>
            <a:ext cx="4253865" cy="76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801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37F08-1F0B-4991-87A6-BE3D1E425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37EF9D-4233-4C4C-920A-17D24D839A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3200" b="1" dirty="0">
                <a:solidFill>
                  <a:schemeClr val="accent6"/>
                </a:solidFill>
                <a:cs typeface="Times New Roman" pitchFamily="18" charset="0"/>
              </a:rPr>
              <a:t>物理擺</a:t>
            </a:r>
            <a:endParaRPr lang="en-US" altLang="zh-TW" sz="3200" b="1" dirty="0">
              <a:solidFill>
                <a:schemeClr val="accent6"/>
              </a:solidFill>
              <a:cs typeface="Times New Roman" pitchFamily="18" charset="0"/>
            </a:endParaRPr>
          </a:p>
          <a:p>
            <a:r>
              <a:rPr lang="zh-TW" altLang="en-US" dirty="0">
                <a:cs typeface="Times New Roman" pitchFamily="18" charset="0"/>
              </a:rPr>
              <a:t>在圖 </a:t>
            </a:r>
            <a:r>
              <a:rPr lang="en-US" altLang="zh-TW" dirty="0">
                <a:cs typeface="Times New Roman" pitchFamily="18" charset="0"/>
              </a:rPr>
              <a:t>15.11 </a:t>
            </a:r>
            <a:r>
              <a:rPr lang="zh-TW" altLang="en-US" dirty="0">
                <a:cs typeface="Times New Roman" pitchFamily="18" charset="0"/>
              </a:rPr>
              <a:t>中，一物體以一沒通過質心的無摩擦軸吊起。</a:t>
            </a:r>
            <a:endParaRPr lang="en-US" altLang="zh-TW" dirty="0">
              <a:cs typeface="Times New Roman" pitchFamily="18" charset="0"/>
            </a:endParaRPr>
          </a:p>
          <a:p>
            <a:r>
              <a:rPr lang="zh-TW" altLang="en-US" dirty="0">
                <a:cs typeface="Times New Roman" pitchFamily="18" charset="0"/>
              </a:rPr>
              <a:t>此即成為一</a:t>
            </a:r>
            <a:r>
              <a:rPr lang="zh-TW" altLang="en-US" b="1" dirty="0">
                <a:solidFill>
                  <a:srgbClr val="FF0000"/>
                </a:solidFill>
                <a:cs typeface="Times New Roman" pitchFamily="18" charset="0"/>
              </a:rPr>
              <a:t>物理擺</a:t>
            </a:r>
            <a:r>
              <a:rPr lang="en-US" altLang="zh-TW" dirty="0">
                <a:cs typeface="Times New Roman" pitchFamily="18" charset="0"/>
              </a:rPr>
              <a:t>(physical pendulum)</a:t>
            </a:r>
            <a:r>
              <a:rPr lang="zh-TW" altLang="en-US" dirty="0">
                <a:cs typeface="Times New Roman" pitchFamily="18" charset="0"/>
              </a:rPr>
              <a:t>，在小角度時做簡諧運動</a:t>
            </a:r>
            <a:r>
              <a:rPr lang="zh-TW" altLang="en-US" dirty="0"/>
              <a:t>。</a:t>
            </a:r>
          </a:p>
          <a:p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A33632E-882C-4519-BF0E-08157DABDE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1" y="1605949"/>
            <a:ext cx="3247073" cy="3627120"/>
          </a:xfrm>
          <a:prstGeom prst="rect">
            <a:avLst/>
          </a:prstGeom>
        </p:spPr>
      </p:pic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CED99CA-9C36-41D7-A1BC-984E5316E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15</a:t>
            </a:r>
            <a:r>
              <a:rPr lang="zh-TW" altLang="en-US"/>
              <a:t>章 振盪</a:t>
            </a:r>
            <a:endParaRPr lang="en-GB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135F2A1-59BE-4339-B783-456949846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9956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0ECFF507-BFE9-4011-9921-7E6CF0CDF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15.4 </a:t>
            </a:r>
            <a:r>
              <a:rPr lang="zh-TW" altLang="en-US" dirty="0"/>
              <a:t>擺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78BD3C6F-B62A-4BEC-834D-A2BA9BD37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itchFamily="18" charset="0"/>
              </a:rPr>
              <a:t>若 </a:t>
            </a:r>
            <a:r>
              <a:rPr lang="en-US" altLang="zh-TW" i="1" dirty="0">
                <a:cs typeface="Times New Roman" pitchFamily="18" charset="0"/>
              </a:rPr>
              <a:t>d </a:t>
            </a:r>
            <a:r>
              <a:rPr lang="zh-TW" altLang="en-US" dirty="0">
                <a:cs typeface="Times New Roman" pitchFamily="18" charset="0"/>
              </a:rPr>
              <a:t>為質心到懸吊軸的距離，回復力即為 −</a:t>
            </a:r>
            <a:r>
              <a:rPr lang="en-US" altLang="zh-TW" i="1" dirty="0" err="1">
                <a:cs typeface="Times New Roman" pitchFamily="18" charset="0"/>
              </a:rPr>
              <a:t>mgd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sin </a:t>
            </a:r>
            <a:r>
              <a:rPr lang="en-US" altLang="zh-TW" i="1" dirty="0">
                <a:cs typeface="Times New Roman" pitchFamily="18" charset="0"/>
              </a:rPr>
              <a:t>θ</a:t>
            </a:r>
            <a:r>
              <a:rPr lang="en-US" altLang="zh-TW" dirty="0">
                <a:cs typeface="Times New Roman" pitchFamily="18" charset="0"/>
              </a:rPr>
              <a:t>(</a:t>
            </a:r>
            <a:r>
              <a:rPr lang="zh-TW" altLang="en-US" dirty="0">
                <a:cs typeface="Times New Roman" pitchFamily="18" charset="0"/>
              </a:rPr>
              <a:t>向著 </a:t>
            </a:r>
            <a:r>
              <a:rPr lang="en-US" altLang="zh-TW" i="1" dirty="0">
                <a:cs typeface="Times New Roman" pitchFamily="18" charset="0"/>
              </a:rPr>
              <a:t>θ </a:t>
            </a:r>
            <a:r>
              <a:rPr lang="zh-TW" altLang="en-US" dirty="0">
                <a:cs typeface="Times New Roman" pitchFamily="18" charset="0"/>
              </a:rPr>
              <a:t>減少之方向</a:t>
            </a:r>
            <a:r>
              <a:rPr lang="en-US" altLang="zh-TW" dirty="0">
                <a:cs typeface="Times New Roman" pitchFamily="18" charset="0"/>
              </a:rPr>
              <a:t>)</a:t>
            </a:r>
            <a:r>
              <a:rPr lang="zh-TW" altLang="en-US" dirty="0">
                <a:cs typeface="Times New Roman" pitchFamily="18" charset="0"/>
              </a:rPr>
              <a:t>。由轉動的牛頓第二定律，</a:t>
            </a:r>
            <a:r>
              <a:rPr lang="en-US" altLang="zh-TW" i="1" dirty="0">
                <a:cs typeface="Times New Roman" pitchFamily="18" charset="0"/>
              </a:rPr>
              <a:t>τ </a:t>
            </a:r>
            <a:r>
              <a:rPr lang="en-US" altLang="zh-TW" dirty="0">
                <a:cs typeface="Times New Roman" pitchFamily="18" charset="0"/>
              </a:rPr>
              <a:t>= </a:t>
            </a:r>
            <a:r>
              <a:rPr lang="en-US" altLang="zh-TW" i="1" dirty="0">
                <a:cs typeface="Times New Roman" pitchFamily="18" charset="0"/>
              </a:rPr>
              <a:t>Iα</a:t>
            </a:r>
            <a:r>
              <a:rPr lang="zh-TW" altLang="en-US" dirty="0">
                <a:cs typeface="Times New Roman" pitchFamily="18" charset="0"/>
              </a:rPr>
              <a:t>，得</a:t>
            </a:r>
            <a:br>
              <a:rPr lang="en-US" altLang="zh-TW" dirty="0">
                <a:cs typeface="Times New Roman" pitchFamily="18" charset="0"/>
              </a:rPr>
            </a:br>
            <a:br>
              <a:rPr lang="en-US" altLang="zh-TW" dirty="0">
                <a:cs typeface="Times New Roman" pitchFamily="18" charset="0"/>
              </a:rPr>
            </a:br>
            <a:br>
              <a:rPr lang="en-US" altLang="zh-TW" dirty="0">
                <a:cs typeface="Times New Roman" pitchFamily="18" charset="0"/>
              </a:rPr>
            </a:br>
            <a:r>
              <a:rPr lang="zh-TW" altLang="en-US" dirty="0">
                <a:cs typeface="Times New Roman" pitchFamily="18" charset="0"/>
              </a:rPr>
              <a:t>其中 </a:t>
            </a:r>
            <a:r>
              <a:rPr lang="en-US" altLang="zh-TW" i="1" dirty="0">
                <a:cs typeface="Times New Roman" pitchFamily="18" charset="0"/>
              </a:rPr>
              <a:t>I </a:t>
            </a:r>
            <a:r>
              <a:rPr lang="zh-TW" altLang="en-US" dirty="0">
                <a:cs typeface="Times New Roman" pitchFamily="18" charset="0"/>
              </a:rPr>
              <a:t>為對此給定軸的轉動慣量。</a:t>
            </a:r>
            <a:endParaRPr lang="en-US" altLang="zh-TW" dirty="0">
              <a:cs typeface="Times New Roman" pitchFamily="18" charset="0"/>
            </a:endParaRPr>
          </a:p>
          <a:p>
            <a:r>
              <a:rPr lang="zh-TW" altLang="en-US" dirty="0">
                <a:cs typeface="Times New Roman" pitchFamily="18" charset="0"/>
              </a:rPr>
              <a:t>若以小角度近似，</a:t>
            </a:r>
            <a:r>
              <a:rPr lang="en-US" altLang="zh-TW" dirty="0">
                <a:cs typeface="Times New Roman" pitchFamily="18" charset="0"/>
              </a:rPr>
              <a:t>sin </a:t>
            </a:r>
            <a:r>
              <a:rPr lang="en-US" altLang="zh-TW" i="1" dirty="0">
                <a:cs typeface="Times New Roman" pitchFamily="18" charset="0"/>
              </a:rPr>
              <a:t>θ </a:t>
            </a:r>
            <a:r>
              <a:rPr lang="en-US" altLang="zh-TW" dirty="0">
                <a:cs typeface="Times New Roman" pitchFamily="18" charset="0"/>
              </a:rPr>
              <a:t>≈ </a:t>
            </a:r>
            <a:r>
              <a:rPr lang="en-US" altLang="zh-TW" i="1" dirty="0">
                <a:cs typeface="Times New Roman" pitchFamily="18" charset="0"/>
              </a:rPr>
              <a:t>θ</a:t>
            </a:r>
            <a:r>
              <a:rPr lang="zh-TW" altLang="en-US" dirty="0">
                <a:cs typeface="Times New Roman" pitchFamily="18" charset="0"/>
              </a:rPr>
              <a:t>，可得 </a:t>
            </a:r>
            <a:br>
              <a:rPr lang="en-US" altLang="zh-TW" dirty="0">
                <a:cs typeface="Times New Roman" pitchFamily="18" charset="0"/>
              </a:rPr>
            </a:br>
            <a:br>
              <a:rPr lang="en-US" altLang="zh-TW" dirty="0">
                <a:cs typeface="Times New Roman" pitchFamily="18" charset="0"/>
              </a:rPr>
            </a:br>
            <a:br>
              <a:rPr lang="en-US" altLang="zh-TW" dirty="0">
                <a:cs typeface="Times New Roman" pitchFamily="18" charset="0"/>
              </a:rPr>
            </a:br>
            <a:r>
              <a:rPr lang="zh-TW" altLang="en-US" dirty="0">
                <a:cs typeface="Times New Roman" pitchFamily="18" charset="0"/>
              </a:rPr>
              <a:t>即為簡諧振盪的方程式。</a:t>
            </a:r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737740D-BA0E-4F45-AC59-38321871C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15</a:t>
            </a:r>
            <a:r>
              <a:rPr lang="zh-TW" altLang="en-US"/>
              <a:t>章 振盪</a:t>
            </a:r>
            <a:endParaRPr lang="en-GB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2B8DFD9-8172-4C92-86B2-7D3BAE527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38</a:t>
            </a:fld>
            <a:endParaRPr lang="en-GB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060AE7A-0DDA-4F6F-B877-6BCE7D3DD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2602230"/>
            <a:ext cx="2700338" cy="82677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A147342-09A0-4177-BEF9-CAB21EA0E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4690462"/>
            <a:ext cx="6027420" cy="80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7403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370AA2-9A6F-4EB7-A3C7-CAA7D8F3B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15.4 </a:t>
            </a:r>
            <a:r>
              <a:rPr lang="zh-TW" altLang="en-US" dirty="0"/>
              <a:t>擺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60587F-F90B-44C1-BD4A-5CDED6C61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cs typeface="Times New Roman" pitchFamily="18" charset="0"/>
              </a:rPr>
              <a:t>和 </a:t>
            </a:r>
            <a:r>
              <a:rPr lang="en-US" altLang="zh-TW" dirty="0">
                <a:cs typeface="Times New Roman" pitchFamily="18" charset="0"/>
              </a:rPr>
              <a:t>15.5 </a:t>
            </a:r>
            <a:r>
              <a:rPr lang="zh-TW" altLang="en-US" dirty="0">
                <a:cs typeface="Times New Roman" pitchFamily="18" charset="0"/>
              </a:rPr>
              <a:t>式比較得</a:t>
            </a:r>
            <a:br>
              <a:rPr lang="en-US" altLang="zh-TW" dirty="0">
                <a:cs typeface="Times New Roman" pitchFamily="18" charset="0"/>
              </a:rPr>
            </a:br>
            <a:br>
              <a:rPr lang="en-US" altLang="zh-TW" dirty="0">
                <a:cs typeface="Times New Roman" pitchFamily="18" charset="0"/>
              </a:rPr>
            </a:br>
            <a:br>
              <a:rPr lang="en-US" altLang="zh-TW" dirty="0">
                <a:cs typeface="Times New Roman" pitchFamily="18" charset="0"/>
              </a:rPr>
            </a:br>
            <a:r>
              <a:rPr lang="zh-TW" altLang="en-US" dirty="0">
                <a:cs typeface="Times New Roman" pitchFamily="18" charset="0"/>
              </a:rPr>
              <a:t>及</a:t>
            </a:r>
            <a:br>
              <a:rPr lang="en-US" altLang="zh-TW" dirty="0">
                <a:cs typeface="Times New Roman" pitchFamily="18" charset="0"/>
              </a:rPr>
            </a:br>
            <a:endParaRPr lang="en-US" altLang="zh-TW" dirty="0">
              <a:cs typeface="Times New Roman" pitchFamily="18" charset="0"/>
            </a:endParaRPr>
          </a:p>
          <a:p>
            <a:endParaRPr lang="en-US" altLang="zh-TW" dirty="0">
              <a:cs typeface="Times New Roman" pitchFamily="18" charset="0"/>
            </a:endParaRPr>
          </a:p>
          <a:p>
            <a:r>
              <a:rPr lang="zh-TW" altLang="en-US" dirty="0">
                <a:cs typeface="Times New Roman" pitchFamily="18" charset="0"/>
              </a:rPr>
              <a:t>若質心位置及 </a:t>
            </a:r>
            <a:r>
              <a:rPr lang="en-US" altLang="zh-TW" i="1" dirty="0">
                <a:cs typeface="Times New Roman" pitchFamily="18" charset="0"/>
              </a:rPr>
              <a:t>d </a:t>
            </a:r>
            <a:r>
              <a:rPr lang="zh-TW" altLang="en-US" dirty="0">
                <a:cs typeface="Times New Roman" pitchFamily="18" charset="0"/>
              </a:rPr>
              <a:t>已知，則測量週期即可求得此物的轉動慣量。 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5068738-7561-4DFE-8449-48C08A5A9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15</a:t>
            </a:r>
            <a:r>
              <a:rPr lang="zh-TW" altLang="en-US"/>
              <a:t>章 振盪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B236353-15E5-4B73-A748-AB4BDB3E5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39</a:t>
            </a:fld>
            <a:endParaRPr lang="en-GB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8582A87-7952-4AF1-97BA-42771B3FC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916832"/>
            <a:ext cx="6800850" cy="74676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377B3AF-BB0F-4FDB-93BF-39BC6C1C4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407644"/>
            <a:ext cx="6847523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03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3807A2-B5CE-45A4-8168-37687EE91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itchFamily="65" charset="-120"/>
              </a:rPr>
              <a:t>本章要點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648378-BE04-40AB-B37D-3EE595C41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b="1" dirty="0">
                <a:solidFill>
                  <a:srgbClr val="0070C0"/>
                </a:solidFill>
                <a:cs typeface="Times New Roman" pitchFamily="18" charset="0"/>
              </a:rPr>
              <a:t>簡諧振盪的振幅不變且週期與振幅無關。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>
                <a:solidFill>
                  <a:srgbClr val="0070C0"/>
                </a:solidFill>
                <a:cs typeface="Times New Roman" pitchFamily="18" charset="0"/>
              </a:rPr>
              <a:t>當回復力和距平衡點的位移成正比，且方向相反時，此時產生簡諧運動。</a:t>
            </a:r>
            <a:endParaRPr lang="en-US" altLang="zh-TW" b="1" dirty="0">
              <a:solidFill>
                <a:srgbClr val="0070C0"/>
              </a:solidFill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>
                <a:solidFill>
                  <a:srgbClr val="0070C0"/>
                </a:solidFill>
                <a:cs typeface="Times New Roman" pitchFamily="18" charset="0"/>
              </a:rPr>
              <a:t>動能及位能隨時間及位置的變化。</a:t>
            </a:r>
            <a:endParaRPr lang="en-US" altLang="zh-TW" b="1" dirty="0">
              <a:solidFill>
                <a:srgbClr val="0070C0"/>
              </a:solidFill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>
                <a:solidFill>
                  <a:srgbClr val="0070C0"/>
                </a:solidFill>
                <a:cs typeface="Times New Roman" pitchFamily="18" charset="0"/>
              </a:rPr>
              <a:t>單擺、物理擺及扭擺的行為。</a:t>
            </a:r>
            <a:endParaRPr lang="en-US" altLang="zh-TW" b="1" dirty="0">
              <a:solidFill>
                <a:srgbClr val="0070C0"/>
              </a:solidFill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b="1" dirty="0">
              <a:solidFill>
                <a:srgbClr val="0070C0"/>
              </a:solidFill>
              <a:cs typeface="Times New Roman" pitchFamily="18" charset="0"/>
            </a:endParaRP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3E003A2-0027-416A-8AC2-99BD49FCD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15</a:t>
            </a:r>
            <a:r>
              <a:rPr lang="zh-TW" altLang="en-US"/>
              <a:t>章 振盪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177E2B-8C66-483C-AD6C-94FE4C5E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7863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0CCEED8D-B3BE-4019-A321-AC3675E61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例題 </a:t>
            </a:r>
            <a:r>
              <a:rPr lang="en-US" altLang="zh-TW" dirty="0"/>
              <a:t>15.6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9159B8B7-B8D6-4F63-B5DA-EA1017AF84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一單擺擺長</a:t>
            </a:r>
            <a:r>
              <a:rPr lang="en-US" altLang="zh-TW" dirty="0"/>
              <a:t>0.4 m </a:t>
            </a:r>
            <a:r>
              <a:rPr lang="zh-TW" altLang="en-US" dirty="0"/>
              <a:t>由與鉛直夾</a:t>
            </a:r>
            <a:r>
              <a:rPr lang="en-US" altLang="zh-TW" dirty="0"/>
              <a:t>20° </a:t>
            </a:r>
            <a:r>
              <a:rPr lang="zh-TW" altLang="en-US" dirty="0"/>
              <a:t>角處釋放。求</a:t>
            </a:r>
            <a:r>
              <a:rPr lang="en-US" altLang="zh-TW" dirty="0"/>
              <a:t>(a) </a:t>
            </a:r>
            <a:r>
              <a:rPr lang="zh-TW" altLang="en-US" dirty="0"/>
              <a:t>其週期；</a:t>
            </a:r>
            <a:r>
              <a:rPr lang="en-US" altLang="zh-TW" dirty="0"/>
              <a:t>(b) </a:t>
            </a:r>
            <a:r>
              <a:rPr lang="zh-TW" altLang="en-US" dirty="0"/>
              <a:t>在最低點處的速率。</a:t>
            </a:r>
            <a:r>
              <a:rPr lang="en-US" altLang="zh-TW" dirty="0"/>
              <a:t>(c) </a:t>
            </a:r>
            <a:r>
              <a:rPr lang="zh-TW" altLang="en-US" dirty="0"/>
              <a:t>若擺錘質量</a:t>
            </a:r>
            <a:r>
              <a:rPr lang="en-US" altLang="zh-TW" dirty="0"/>
              <a:t>50 g</a:t>
            </a:r>
            <a:r>
              <a:rPr lang="zh-TW" altLang="en-US" dirty="0"/>
              <a:t>，其總能為何？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4B444EE-F1F1-4046-9ECA-C7AF1AF69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15</a:t>
            </a:r>
            <a:r>
              <a:rPr lang="zh-TW" altLang="en-US"/>
              <a:t>章 振盪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BAF8D27-611F-4769-9785-ADA837DDB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40</a:t>
            </a:fld>
            <a:endParaRPr lang="en-GB"/>
          </a:p>
        </p:txBody>
      </p:sp>
      <p:sp>
        <p:nvSpPr>
          <p:cNvPr id="8" name="箭號: 有線條的向右箭號 7">
            <a:hlinkClick r:id="rId2" action="ppaction://hlinkfile"/>
            <a:extLst>
              <a:ext uri="{FF2B5EF4-FFF2-40B4-BE49-F238E27FC236}">
                <a16:creationId xmlns:a16="http://schemas.microsoft.com/office/drawing/2014/main" id="{607AD946-652B-478C-8327-0DD066EC2607}"/>
              </a:ext>
            </a:extLst>
          </p:cNvPr>
          <p:cNvSpPr/>
          <p:nvPr/>
        </p:nvSpPr>
        <p:spPr>
          <a:xfrm>
            <a:off x="683568" y="3933056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88971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DF7595-5C22-466C-9067-2935E698C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例題 </a:t>
            </a:r>
            <a:r>
              <a:rPr lang="en-US" altLang="zh-TW" dirty="0"/>
              <a:t>15.7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95C29E5-587E-4F27-AE0F-CDAF6EB9E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一單擺角位移為                                          ，擺錘質量為</a:t>
            </a:r>
            <a:r>
              <a:rPr lang="en-US" altLang="zh-TW" dirty="0"/>
              <a:t>0.4 kg</a:t>
            </a:r>
            <a:r>
              <a:rPr lang="zh-TW" altLang="en-US" dirty="0"/>
              <a:t>。試求：</a:t>
            </a:r>
            <a:r>
              <a:rPr lang="en-US" altLang="zh-TW" dirty="0"/>
              <a:t>(a) </a:t>
            </a:r>
            <a:r>
              <a:rPr lang="zh-TW" altLang="en-US" dirty="0"/>
              <a:t>此單擺擺長；</a:t>
            </a:r>
            <a:r>
              <a:rPr lang="en-US" altLang="zh-TW" dirty="0"/>
              <a:t>(b) </a:t>
            </a:r>
            <a:r>
              <a:rPr lang="en-US" altLang="zh-TW" i="1" dirty="0"/>
              <a:t>t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0.25 s </a:t>
            </a:r>
            <a:r>
              <a:rPr lang="zh-TW" altLang="en-US" dirty="0"/>
              <a:t>時擺錘的速度。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477A519-C297-41B9-9C5B-2F19C3F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15</a:t>
            </a:r>
            <a:r>
              <a:rPr lang="zh-TW" altLang="en-US"/>
              <a:t>章 振盪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A998315-D9E8-4CA5-BD11-2CB876543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41</a:t>
            </a:fld>
            <a:endParaRPr lang="en-GB"/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290735B8-066A-4F60-A913-6EFE493532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540278"/>
              </p:ext>
            </p:extLst>
          </p:nvPr>
        </p:nvGraphicFramePr>
        <p:xfrm>
          <a:off x="3361085" y="2479675"/>
          <a:ext cx="3659187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2" name="Equation" r:id="rId3" imgW="1663560" imgH="431640" progId="Equation.DSMT4">
                  <p:embed/>
                </p:oleObj>
              </mc:Choice>
              <mc:Fallback>
                <p:oleObj name="Equation" r:id="rId3" imgW="1663560" imgH="431640" progId="Equation.DSMT4">
                  <p:embed/>
                  <p:pic>
                    <p:nvPicPr>
                      <p:cNvPr id="8" name="物件 7">
                        <a:extLst>
                          <a:ext uri="{FF2B5EF4-FFF2-40B4-BE49-F238E27FC236}">
                            <a16:creationId xmlns:a16="http://schemas.microsoft.com/office/drawing/2014/main" id="{ACAC016A-A363-4D91-B9BF-C30B3BBF8C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61085" y="2479675"/>
                        <a:ext cx="3659187" cy="949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箭號: 有線條的向右箭號 6">
            <a:hlinkClick r:id="rId5" action="ppaction://hlinkfile"/>
            <a:extLst>
              <a:ext uri="{FF2B5EF4-FFF2-40B4-BE49-F238E27FC236}">
                <a16:creationId xmlns:a16="http://schemas.microsoft.com/office/drawing/2014/main" id="{DACFA27B-F919-4EAE-9ECE-EE69CEA5CC07}"/>
              </a:ext>
            </a:extLst>
          </p:cNvPr>
          <p:cNvSpPr/>
          <p:nvPr/>
        </p:nvSpPr>
        <p:spPr>
          <a:xfrm>
            <a:off x="683568" y="4437112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67681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0D42BD8-73D9-407B-B1D4-07544B495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15.4 </a:t>
            </a:r>
            <a:r>
              <a:rPr lang="zh-TW" altLang="en-US" dirty="0"/>
              <a:t>擺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27B8194-91EF-4C14-BE31-5DADA9F407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618856" cy="50405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000" b="1" dirty="0">
                <a:solidFill>
                  <a:schemeClr val="accent6"/>
                </a:solidFill>
              </a:rPr>
              <a:t>扭擺</a:t>
            </a:r>
            <a:endParaRPr lang="en-US" altLang="zh-TW" sz="3000" b="1" dirty="0">
              <a:solidFill>
                <a:schemeClr val="accent6"/>
              </a:solidFill>
            </a:endParaRPr>
          </a:p>
          <a:p>
            <a:r>
              <a:rPr lang="zh-TW" altLang="en-US" dirty="0">
                <a:cs typeface="Times New Roman" pitchFamily="18" charset="0"/>
              </a:rPr>
              <a:t>考慮一物體，如盤或棒，如圖 </a:t>
            </a:r>
            <a:r>
              <a:rPr lang="en-US" altLang="zh-TW" dirty="0">
                <a:cs typeface="Times New Roman" pitchFamily="18" charset="0"/>
              </a:rPr>
              <a:t>15.12 </a:t>
            </a:r>
            <a:r>
              <a:rPr lang="zh-TW" altLang="en-US" dirty="0">
                <a:cs typeface="Times New Roman" pitchFamily="18" charset="0"/>
              </a:rPr>
              <a:t>以一線懸吊著。當線扭轉 </a:t>
            </a:r>
            <a:r>
              <a:rPr lang="en-US" altLang="zh-TW" i="1" dirty="0">
                <a:cs typeface="Times New Roman" pitchFamily="18" charset="0"/>
              </a:rPr>
              <a:t>θ </a:t>
            </a:r>
            <a:r>
              <a:rPr lang="zh-TW" altLang="en-US" dirty="0">
                <a:cs typeface="Times New Roman" pitchFamily="18" charset="0"/>
              </a:rPr>
              <a:t>角，回復力矩 </a:t>
            </a:r>
            <a:r>
              <a:rPr lang="en-US" altLang="zh-TW" i="1" dirty="0">
                <a:cs typeface="Times New Roman" pitchFamily="18" charset="0"/>
              </a:rPr>
              <a:t>τ </a:t>
            </a:r>
            <a:r>
              <a:rPr lang="zh-TW" altLang="en-US" dirty="0">
                <a:cs typeface="Times New Roman" pitchFamily="18" charset="0"/>
              </a:rPr>
              <a:t>依虎克定律：</a:t>
            </a:r>
            <a:r>
              <a:rPr lang="en-US" altLang="zh-TW" i="1" dirty="0">
                <a:cs typeface="Times New Roman" pitchFamily="18" charset="0"/>
              </a:rPr>
              <a:t>τ </a:t>
            </a:r>
            <a:r>
              <a:rPr lang="en-US" altLang="zh-TW" dirty="0">
                <a:cs typeface="Times New Roman" pitchFamily="18" charset="0"/>
              </a:rPr>
              <a:t>= −</a:t>
            </a:r>
            <a:r>
              <a:rPr lang="en-US" altLang="zh-TW" i="1" dirty="0" err="1">
                <a:cs typeface="Times New Roman" pitchFamily="18" charset="0"/>
              </a:rPr>
              <a:t>κθ</a:t>
            </a:r>
            <a:r>
              <a:rPr lang="zh-TW" altLang="en-US" dirty="0">
                <a:cs typeface="Times New Roman" pitchFamily="18" charset="0"/>
              </a:rPr>
              <a:t>，</a:t>
            </a:r>
            <a:r>
              <a:rPr lang="en-US" altLang="zh-TW" i="1" dirty="0">
                <a:cs typeface="Times New Roman" pitchFamily="18" charset="0"/>
              </a:rPr>
              <a:t>κ </a:t>
            </a:r>
            <a:r>
              <a:rPr lang="zh-TW" altLang="en-US" dirty="0">
                <a:cs typeface="Times New Roman" pitchFamily="18" charset="0"/>
              </a:rPr>
              <a:t>稱為</a:t>
            </a:r>
            <a:r>
              <a:rPr lang="zh-TW" altLang="en-US" b="1" dirty="0">
                <a:solidFill>
                  <a:srgbClr val="C00000"/>
                </a:solidFill>
                <a:cs typeface="Times New Roman" pitchFamily="18" charset="0"/>
              </a:rPr>
              <a:t>扭擺常數</a:t>
            </a:r>
            <a:r>
              <a:rPr lang="en-US" altLang="zh-TW" dirty="0">
                <a:cs typeface="Times New Roman" pitchFamily="18" charset="0"/>
              </a:rPr>
              <a:t>(torsional constant)</a:t>
            </a:r>
          </a:p>
          <a:p>
            <a:r>
              <a:rPr lang="zh-TW" altLang="en-US" dirty="0">
                <a:cs typeface="Times New Roman" pitchFamily="18" charset="0"/>
              </a:rPr>
              <a:t>若線扭了之後放開，此振盪系統稱為</a:t>
            </a:r>
            <a:r>
              <a:rPr lang="zh-TW" altLang="en-US" b="1" dirty="0">
                <a:solidFill>
                  <a:srgbClr val="C00000"/>
                </a:solidFill>
                <a:cs typeface="Times New Roman" pitchFamily="18" charset="0"/>
              </a:rPr>
              <a:t>扭擺</a:t>
            </a:r>
            <a:r>
              <a:rPr lang="en-US" altLang="zh-TW" dirty="0">
                <a:cs typeface="Times New Roman" pitchFamily="18" charset="0"/>
              </a:rPr>
              <a:t>(torsional pendulum)</a:t>
            </a:r>
            <a:r>
              <a:rPr lang="zh-TW" altLang="en-US" dirty="0">
                <a:cs typeface="Times New Roman" pitchFamily="18" charset="0"/>
              </a:rPr>
              <a:t>。</a:t>
            </a:r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AA5EC752-B805-4443-AD2E-C9E5C35AF8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20072" y="1945085"/>
            <a:ext cx="3233738" cy="3900487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E1DC66C-C6D4-4AA4-B8AF-DC0386366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15</a:t>
            </a:r>
            <a:r>
              <a:rPr lang="zh-TW" altLang="en-US"/>
              <a:t>章 振盪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412C27B-7F53-4380-B6DE-539211920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16968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012C8A-8716-49C7-AE25-825B76AD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15.4 </a:t>
            </a:r>
            <a:r>
              <a:rPr lang="zh-TW" altLang="en-US" dirty="0"/>
              <a:t>擺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B91B88D-96E6-44F6-B977-C1D4CBB20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cs typeface="Times New Roman" pitchFamily="18" charset="0"/>
              </a:rPr>
              <a:t>牛頓第二定律的轉動型式，</a:t>
            </a:r>
            <a:r>
              <a:rPr lang="en-US" altLang="zh-TW" i="1" dirty="0">
                <a:cs typeface="Times New Roman" pitchFamily="18" charset="0"/>
              </a:rPr>
              <a:t>τ </a:t>
            </a:r>
            <a:r>
              <a:rPr lang="en-US" altLang="zh-TW" dirty="0">
                <a:cs typeface="Times New Roman" pitchFamily="18" charset="0"/>
              </a:rPr>
              <a:t>= </a:t>
            </a:r>
            <a:r>
              <a:rPr lang="en-US" altLang="zh-TW" i="1" dirty="0">
                <a:cs typeface="Times New Roman" pitchFamily="18" charset="0"/>
              </a:rPr>
              <a:t>Iα</a:t>
            </a:r>
            <a:r>
              <a:rPr lang="zh-TW" altLang="en-US" dirty="0">
                <a:cs typeface="Times New Roman" pitchFamily="18" charset="0"/>
              </a:rPr>
              <a:t>，成為</a:t>
            </a:r>
            <a:r>
              <a:rPr lang="en-US" altLang="zh-TW" dirty="0">
                <a:cs typeface="Times New Roman" pitchFamily="18" charset="0"/>
              </a:rPr>
              <a:t>:</a:t>
            </a:r>
            <a:br>
              <a:rPr lang="en-US" altLang="zh-TW" dirty="0">
                <a:cs typeface="Times New Roman" pitchFamily="18" charset="0"/>
              </a:rPr>
            </a:br>
            <a:endParaRPr lang="en-US" altLang="zh-TW" dirty="0">
              <a:cs typeface="Times New Roman" pitchFamily="18" charset="0"/>
            </a:endParaRPr>
          </a:p>
          <a:p>
            <a:pPr marL="0" indent="0">
              <a:buNone/>
            </a:pPr>
            <a:br>
              <a:rPr lang="en-US" altLang="zh-TW" dirty="0">
                <a:cs typeface="Times New Roman" pitchFamily="18" charset="0"/>
              </a:rPr>
            </a:br>
            <a:endParaRPr lang="en-US" altLang="zh-TW" dirty="0">
              <a:cs typeface="Times New Roman" pitchFamily="18" charset="0"/>
            </a:endParaRPr>
          </a:p>
          <a:p>
            <a:r>
              <a:rPr lang="zh-TW" altLang="en-US" dirty="0">
                <a:cs typeface="Times New Roman" pitchFamily="18" charset="0"/>
              </a:rPr>
              <a:t>可寫為如下形式：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FAE8071-45D9-46EE-921F-589F29810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15</a:t>
            </a:r>
            <a:r>
              <a:rPr lang="zh-TW" altLang="en-US"/>
              <a:t>章 振盪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F69557-0C92-4A30-8FBA-5BBBD0539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43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830C295-0975-4A9C-985E-FB50E8FF8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2276872"/>
            <a:ext cx="1786890" cy="78009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2AF0DDA-BF3C-4C20-B6EC-070517BDC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196" y="4149080"/>
            <a:ext cx="2060257" cy="82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349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18A1F4-A722-4EE7-A9C1-675DA9B37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15.4 </a:t>
            </a:r>
            <a:r>
              <a:rPr lang="zh-TW" altLang="en-US" dirty="0"/>
              <a:t>擺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DB8BCC-034D-4E10-9CEB-8895C2FF2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cs typeface="Times New Roman" pitchFamily="18" charset="0"/>
              </a:rPr>
              <a:t>這恰為一簡諧振子具有角頻率</a:t>
            </a:r>
            <a:br>
              <a:rPr lang="en-US" altLang="zh-TW" dirty="0">
                <a:cs typeface="Times New Roman" pitchFamily="18" charset="0"/>
              </a:rPr>
            </a:br>
            <a:endParaRPr lang="en-US" altLang="zh-TW" dirty="0">
              <a:cs typeface="Times New Roman" pitchFamily="18" charset="0"/>
            </a:endParaRPr>
          </a:p>
          <a:p>
            <a:endParaRPr lang="en-US" altLang="zh-TW" dirty="0">
              <a:cs typeface="Times New Roman" pitchFamily="18" charset="0"/>
            </a:endParaRPr>
          </a:p>
          <a:p>
            <a:r>
              <a:rPr lang="zh-TW" altLang="en-US" dirty="0">
                <a:cs typeface="Times New Roman" pitchFamily="18" charset="0"/>
              </a:rPr>
              <a:t>週期為</a:t>
            </a:r>
            <a:br>
              <a:rPr lang="en-US" altLang="zh-TW" dirty="0">
                <a:cs typeface="Times New Roman" pitchFamily="18" charset="0"/>
              </a:rPr>
            </a:br>
            <a:endParaRPr lang="en-US" altLang="zh-TW" dirty="0">
              <a:cs typeface="Times New Roman" pitchFamily="18" charset="0"/>
            </a:endParaRPr>
          </a:p>
          <a:p>
            <a:endParaRPr lang="en-US" altLang="zh-TW" dirty="0">
              <a:cs typeface="Times New Roman" pitchFamily="18" charset="0"/>
            </a:endParaRPr>
          </a:p>
          <a:p>
            <a:r>
              <a:rPr lang="zh-TW" altLang="en-US" dirty="0">
                <a:cs typeface="Times New Roman" pitchFamily="18" charset="0"/>
              </a:rPr>
              <a:t>只要不超過系統的彈性限度，它都做簡諧運動。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95BEF92-E8DA-4429-8313-66B5ABBDF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15</a:t>
            </a:r>
            <a:r>
              <a:rPr lang="zh-TW" altLang="en-US"/>
              <a:t>章 振盪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4B673F-C165-42AD-BF72-ACA2FE0AF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44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4FB3265-4F45-4E8C-830C-16576D461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463" y="2017494"/>
            <a:ext cx="6254115" cy="90011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254C674-2B7A-4AA6-BCFE-04AED9CBE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3594333"/>
            <a:ext cx="6474143" cy="89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125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FDF72-362B-485C-8B70-AE3D5FC90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15.5 </a:t>
            </a:r>
            <a:r>
              <a:rPr lang="zh-TW" altLang="en-US" dirty="0"/>
              <a:t>阻尼振盪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BF4D19A-E500-44FB-815B-CB2AA96483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itchFamily="18" charset="0"/>
              </a:rPr>
              <a:t>迄今我們都忽略在真實情況下都不可避免的能量損失。</a:t>
            </a:r>
            <a:endParaRPr lang="en-US" altLang="zh-TW" dirty="0">
              <a:cs typeface="Times New Roman" pitchFamily="18" charset="0"/>
            </a:endParaRPr>
          </a:p>
          <a:p>
            <a:r>
              <a:rPr lang="zh-TW" altLang="en-US" dirty="0">
                <a:cs typeface="Times New Roman" pitchFamily="18" charset="0"/>
              </a:rPr>
              <a:t>這可能因外部流體的阻力或系統內摩擦而引起。能量及振幅，在</a:t>
            </a:r>
            <a:r>
              <a:rPr lang="zh-TW" altLang="en-US" b="1" dirty="0">
                <a:solidFill>
                  <a:srgbClr val="FF0000"/>
                </a:solidFill>
                <a:cs typeface="Times New Roman" pitchFamily="18" charset="0"/>
              </a:rPr>
              <a:t>阻尼振盪</a:t>
            </a:r>
            <a:r>
              <a:rPr lang="en-US" altLang="zh-TW" dirty="0">
                <a:cs typeface="Times New Roman" pitchFamily="18" charset="0"/>
              </a:rPr>
              <a:t>(damped oscillations)</a:t>
            </a:r>
            <a:r>
              <a:rPr lang="zh-TW" altLang="en-US" dirty="0">
                <a:cs typeface="Times New Roman" pitchFamily="18" charset="0"/>
              </a:rPr>
              <a:t>情況下隨時間遞減。</a:t>
            </a:r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9538CF26-E182-45C3-8492-4CE65846AF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61084" y="1341439"/>
            <a:ext cx="3273743" cy="4567238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35F051D-956F-48BF-8FAC-499F7E19B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15</a:t>
            </a:r>
            <a:r>
              <a:rPr lang="zh-TW" altLang="en-US"/>
              <a:t>章 振盪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2810810-57B8-413D-AFC9-FF65AF8A2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88354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FDF72-362B-485C-8B70-AE3D5FC90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15.5 </a:t>
            </a:r>
            <a:r>
              <a:rPr lang="zh-TW" altLang="en-US" dirty="0"/>
              <a:t>阻尼振盪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BF4D19A-E500-44FB-815B-CB2AA96483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要寫下阻尼振盪的方程式，考慮如圖 </a:t>
            </a:r>
            <a:r>
              <a:rPr lang="en-US" altLang="zh-TW" dirty="0">
                <a:cs typeface="Times New Roman" pitchFamily="18" charset="0"/>
              </a:rPr>
              <a:t>15.13 </a:t>
            </a:r>
            <a:r>
              <a:rPr lang="zh-TW" altLang="en-US" dirty="0">
                <a:cs typeface="Times New Roman" pitchFamily="18" charset="0"/>
              </a:rPr>
              <a:t>中所示的情形：一物體浸在液中。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9538CF26-E182-45C3-8492-4CE65846AF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61084" y="1341439"/>
            <a:ext cx="3273743" cy="4567238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35F051D-956F-48BF-8FAC-499F7E19B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15</a:t>
            </a:r>
            <a:r>
              <a:rPr lang="zh-TW" altLang="en-US"/>
              <a:t>章 振盪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2810810-57B8-413D-AFC9-FF65AF8A2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08987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F087A3F-CBA2-4D85-AC7F-9C34D4BEE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15.5 </a:t>
            </a:r>
            <a:r>
              <a:rPr lang="zh-TW" altLang="en-US" dirty="0"/>
              <a:t>阻尼振盪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6F44D3DC-35C8-40DF-AE2B-B7F59948F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cs typeface="Times New Roman" pitchFamily="18" charset="0"/>
              </a:rPr>
              <a:t>當速度不快時，阻力和速度成正比：</a:t>
            </a:r>
            <a:br>
              <a:rPr lang="en-US" altLang="zh-TW" dirty="0">
                <a:cs typeface="Times New Roman" pitchFamily="18" charset="0"/>
              </a:rPr>
            </a:br>
            <a:br>
              <a:rPr lang="en-US" altLang="zh-TW" dirty="0">
                <a:cs typeface="Times New Roman" pitchFamily="18" charset="0"/>
              </a:rPr>
            </a:br>
            <a:br>
              <a:rPr lang="en-US" altLang="zh-TW" dirty="0">
                <a:cs typeface="Times New Roman" pitchFamily="18" charset="0"/>
              </a:rPr>
            </a:br>
            <a:r>
              <a:rPr lang="zh-TW" altLang="en-US" dirty="0">
                <a:cs typeface="Times New Roman" pitchFamily="18" charset="0"/>
              </a:rPr>
              <a:t>其中 </a:t>
            </a:r>
            <a:r>
              <a:rPr lang="en-US" altLang="zh-TW" i="1" dirty="0">
                <a:cs typeface="Times New Roman" pitchFamily="18" charset="0"/>
              </a:rPr>
              <a:t>γ</a:t>
            </a:r>
            <a:r>
              <a:rPr lang="zh-TW" altLang="en-US" dirty="0">
                <a:cs typeface="Times New Roman" pitchFamily="18" charset="0"/>
              </a:rPr>
              <a:t>，因次 </a:t>
            </a:r>
            <a:r>
              <a:rPr lang="en-US" altLang="zh-TW" dirty="0">
                <a:cs typeface="Times New Roman" pitchFamily="18" charset="0"/>
              </a:rPr>
              <a:t>kg/s</a:t>
            </a:r>
            <a:r>
              <a:rPr lang="zh-TW" altLang="en-US" dirty="0">
                <a:cs typeface="Times New Roman" pitchFamily="18" charset="0"/>
              </a:rPr>
              <a:t>，為阻尼常數。</a:t>
            </a:r>
            <a:endParaRPr lang="en-US" altLang="zh-TW" dirty="0">
              <a:cs typeface="Times New Roman" pitchFamily="18" charset="0"/>
            </a:endParaRPr>
          </a:p>
          <a:p>
            <a:r>
              <a:rPr lang="zh-TW" altLang="en-US" dirty="0">
                <a:cs typeface="Times New Roman" pitchFamily="18" charset="0"/>
              </a:rPr>
              <a:t>若不計浮力，由牛頓第二定律可得</a:t>
            </a:r>
            <a:br>
              <a:rPr lang="en-US" altLang="zh-TW" dirty="0">
                <a:cs typeface="Times New Roman" pitchFamily="18" charset="0"/>
              </a:rPr>
            </a:br>
            <a:br>
              <a:rPr lang="en-US" altLang="zh-TW" dirty="0">
                <a:cs typeface="Times New Roman" pitchFamily="18" charset="0"/>
              </a:rPr>
            </a:br>
            <a:br>
              <a:rPr lang="en-US" altLang="zh-TW" dirty="0">
                <a:cs typeface="Times New Roman" pitchFamily="18" charset="0"/>
              </a:rPr>
            </a:br>
            <a:r>
              <a:rPr lang="zh-TW" altLang="en-US" dirty="0">
                <a:cs typeface="Times New Roman" pitchFamily="18" charset="0"/>
              </a:rPr>
              <a:t>其中 </a:t>
            </a:r>
            <a:r>
              <a:rPr lang="en-US" altLang="zh-TW" i="1" dirty="0">
                <a:cs typeface="Times New Roman" pitchFamily="18" charset="0"/>
              </a:rPr>
              <a:t>x </a:t>
            </a:r>
            <a:r>
              <a:rPr lang="zh-TW" altLang="en-US" dirty="0">
                <a:cs typeface="Times New Roman" pitchFamily="18" charset="0"/>
              </a:rPr>
              <a:t>為到平衡點距離。方程式可寫成如下：</a:t>
            </a:r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7680A2-B72C-4544-A4C5-C62F89C9C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15</a:t>
            </a:r>
            <a:r>
              <a:rPr lang="zh-TW" altLang="en-US"/>
              <a:t>章 振盪</a:t>
            </a:r>
            <a:endParaRPr lang="en-GB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B3DD2E0-EF43-436C-B359-85F81B03A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47</a:t>
            </a:fld>
            <a:endParaRPr lang="en-GB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FE1261E-E872-4B1A-9C31-7464761FE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2060848"/>
            <a:ext cx="4333875" cy="50006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18FA82A-EA90-4EDF-8B54-31CDB8AB9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702" y="3793763"/>
            <a:ext cx="3447098" cy="76676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598FCD2-9BAF-4904-86FC-06F0600C8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5273927"/>
            <a:ext cx="5834063" cy="71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324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D5BCAD-81DF-4201-814E-1ACB635BC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15.5 </a:t>
            </a:r>
            <a:r>
              <a:rPr lang="zh-TW" altLang="en-US" dirty="0"/>
              <a:t>阻尼振盪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28009D-FA4A-453C-AABF-FD15559E3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cs typeface="Times New Roman" pitchFamily="18" charset="0"/>
              </a:rPr>
              <a:t>此方程式在其他機械或非機械的阻尼振盪裡也可得到。經驗告訴我們此物體的振幅一定愈來愈小。可用代入法驗證 </a:t>
            </a:r>
            <a:r>
              <a:rPr lang="en-US" altLang="zh-TW" dirty="0">
                <a:cs typeface="Times New Roman" pitchFamily="18" charset="0"/>
              </a:rPr>
              <a:t>15.20 </a:t>
            </a:r>
            <a:r>
              <a:rPr lang="zh-TW" altLang="en-US" dirty="0">
                <a:cs typeface="Times New Roman" pitchFamily="18" charset="0"/>
              </a:rPr>
              <a:t>式的解為</a:t>
            </a:r>
            <a:endParaRPr lang="en-US" altLang="zh-TW" dirty="0">
              <a:cs typeface="Times New Roman" pitchFamily="18" charset="0"/>
            </a:endParaRPr>
          </a:p>
          <a:p>
            <a:endParaRPr lang="en-US" altLang="zh-TW" dirty="0"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itchFamily="18" charset="0"/>
            </a:endParaRPr>
          </a:p>
          <a:p>
            <a:r>
              <a:rPr lang="zh-TW" altLang="en-US" b="1" dirty="0">
                <a:solidFill>
                  <a:srgbClr val="C00000"/>
                </a:solidFill>
                <a:cs typeface="Times New Roman" pitchFamily="18" charset="0"/>
              </a:rPr>
              <a:t>阻尼角頻率</a:t>
            </a:r>
            <a:r>
              <a:rPr lang="en-US" altLang="zh-TW" dirty="0">
                <a:cs typeface="Times New Roman" pitchFamily="18" charset="0"/>
              </a:rPr>
              <a:t>(damped angular frequency)</a:t>
            </a:r>
            <a:r>
              <a:rPr lang="el-GR" altLang="zh-TW" i="1" dirty="0">
                <a:cs typeface="Times New Roman" pitchFamily="18" charset="0"/>
              </a:rPr>
              <a:t>ω</a:t>
            </a:r>
            <a:r>
              <a:rPr lang="el-GR" altLang="zh-TW" i="1" dirty="0">
                <a:cs typeface="Times New Roman" pitchFamily="18" charset="0"/>
                <a:sym typeface="Symbol" panose="05050102010706020507" pitchFamily="18" charset="2"/>
              </a:rPr>
              <a:t></a:t>
            </a:r>
            <a:r>
              <a:rPr lang="en-US" altLang="zh-TW" dirty="0">
                <a:cs typeface="Times New Roman" pitchFamily="18" charset="0"/>
                <a:sym typeface="Symbol" panose="05050102010706020507" pitchFamily="18" charset="2"/>
              </a:rPr>
              <a:t> </a:t>
            </a:r>
            <a:r>
              <a:rPr lang="zh-TW" altLang="en-US" dirty="0">
                <a:cs typeface="Times New Roman" pitchFamily="18" charset="0"/>
              </a:rPr>
              <a:t>為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3ADB448-2F21-4184-8E28-4854A2711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15</a:t>
            </a:r>
            <a:r>
              <a:rPr lang="zh-TW" altLang="en-US"/>
              <a:t>章 振盪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A0A97B-DFFE-4C0B-AAAF-37BFBE393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48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B12BFAB-1514-4EA9-A938-8DB3D008B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3068960"/>
            <a:ext cx="6407468" cy="5000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A98A973-64BA-41B7-8304-ABFD756AF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440" y="4941168"/>
            <a:ext cx="5980748" cy="85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99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15879C53-9AD3-431F-8FD6-7C79FCB8F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15.5 </a:t>
            </a:r>
            <a:r>
              <a:rPr lang="zh-TW" altLang="en-US" dirty="0"/>
              <a:t>阻尼振盪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D80F81F-DCFB-42FE-BD84-003FDB3676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330824" cy="5040560"/>
          </a:xfrm>
        </p:spPr>
        <p:txBody>
          <a:bodyPr/>
          <a:lstStyle/>
          <a:p>
            <a:r>
              <a:rPr lang="zh-TW" altLang="en-US" dirty="0">
                <a:cs typeface="Times New Roman" pitchFamily="18" charset="0"/>
              </a:rPr>
              <a:t>阻尼角頻率 </a:t>
            </a:r>
            <a:r>
              <a:rPr lang="el-GR" altLang="zh-TW" i="1" dirty="0">
                <a:cs typeface="Times New Roman" pitchFamily="18" charset="0"/>
              </a:rPr>
              <a:t>ω</a:t>
            </a:r>
            <a:r>
              <a:rPr lang="el-GR" altLang="zh-TW" i="1" dirty="0">
                <a:cs typeface="Times New Roman" pitchFamily="18" charset="0"/>
                <a:sym typeface="Symbol" panose="05050102010706020507" pitchFamily="18" charset="2"/>
              </a:rPr>
              <a:t></a:t>
            </a:r>
            <a:r>
              <a:rPr lang="en-US" altLang="zh-TW" i="1" dirty="0">
                <a:cs typeface="Times New Roman" pitchFamily="18" charset="0"/>
                <a:sym typeface="Symbol" panose="05050102010706020507" pitchFamily="18" charset="2"/>
              </a:rPr>
              <a:t> </a:t>
            </a:r>
            <a:r>
              <a:rPr lang="zh-TW" altLang="en-US" dirty="0">
                <a:cs typeface="Times New Roman" pitchFamily="18" charset="0"/>
              </a:rPr>
              <a:t>較小於</a:t>
            </a:r>
            <a:r>
              <a:rPr lang="zh-TW" altLang="en-US" b="1" dirty="0">
                <a:solidFill>
                  <a:srgbClr val="C00000"/>
                </a:solidFill>
                <a:cs typeface="Times New Roman" pitchFamily="18" charset="0"/>
              </a:rPr>
              <a:t>自然角頻率</a:t>
            </a:r>
            <a:r>
              <a:rPr lang="en-US" altLang="zh-TW" dirty="0">
                <a:cs typeface="Times New Roman" pitchFamily="18" charset="0"/>
              </a:rPr>
              <a:t>(natural angular frequency)</a:t>
            </a:r>
            <a:r>
              <a:rPr lang="zh-TW" altLang="en-US" dirty="0">
                <a:cs typeface="Times New Roman" pitchFamily="18" charset="0"/>
              </a:rPr>
              <a:t>                     </a:t>
            </a:r>
            <a:r>
              <a:rPr lang="en-US" altLang="zh-TW" dirty="0">
                <a:cs typeface="Times New Roman" pitchFamily="18" charset="0"/>
              </a:rPr>
              <a:t>                       </a:t>
            </a:r>
            <a:br>
              <a:rPr lang="en-US" altLang="zh-TW" dirty="0">
                <a:cs typeface="Times New Roman" pitchFamily="18" charset="0"/>
              </a:rPr>
            </a:br>
            <a:endParaRPr lang="en-US" altLang="zh-TW" dirty="0">
              <a:cs typeface="Times New Roman" pitchFamily="18" charset="0"/>
            </a:endParaRPr>
          </a:p>
          <a:p>
            <a:r>
              <a:rPr lang="zh-TW" altLang="en-US" dirty="0">
                <a:cs typeface="Times New Roman" pitchFamily="18" charset="0"/>
              </a:rPr>
              <a:t>要使 </a:t>
            </a:r>
            <a:r>
              <a:rPr lang="en-US" altLang="zh-TW" i="1" dirty="0">
                <a:cs typeface="Times New Roman" pitchFamily="18" charset="0"/>
              </a:rPr>
              <a:t>ω</a:t>
            </a:r>
            <a:r>
              <a:rPr lang="el-GR" altLang="zh-TW" i="1" dirty="0">
                <a:cs typeface="Times New Roman" pitchFamily="18" charset="0"/>
                <a:sym typeface="Symbol" panose="05050102010706020507" pitchFamily="18" charset="2"/>
              </a:rPr>
              <a:t></a:t>
            </a:r>
            <a:r>
              <a:rPr lang="en-US" altLang="zh-TW" i="1" dirty="0">
                <a:cs typeface="Times New Roman" pitchFamily="18" charset="0"/>
                <a:sym typeface="Symbol" panose="05050102010706020507" pitchFamily="18" charset="2"/>
              </a:rPr>
              <a:t> 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為實數，條件 </a:t>
            </a:r>
            <a:r>
              <a:rPr lang="en-US" altLang="zh-TW" i="1" dirty="0">
                <a:cs typeface="Times New Roman" pitchFamily="18" charset="0"/>
              </a:rPr>
              <a:t>γ</a:t>
            </a:r>
            <a:r>
              <a:rPr lang="en-US" altLang="zh-TW" dirty="0">
                <a:cs typeface="Times New Roman" pitchFamily="18" charset="0"/>
              </a:rPr>
              <a:t>/2 </a:t>
            </a:r>
            <a:r>
              <a:rPr lang="en-US" altLang="zh-TW" i="1" dirty="0">
                <a:cs typeface="Times New Roman" pitchFamily="18" charset="0"/>
              </a:rPr>
              <a:t>m</a:t>
            </a:r>
            <a:r>
              <a:rPr lang="zh-TW" altLang="en-US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&lt;</a:t>
            </a:r>
            <a:r>
              <a:rPr lang="zh-TW" altLang="en-US" dirty="0">
                <a:cs typeface="Times New Roman" pitchFamily="18" charset="0"/>
              </a:rPr>
              <a:t> </a:t>
            </a:r>
            <a:r>
              <a:rPr lang="en-US" altLang="zh-TW" i="1" dirty="0" err="1">
                <a:cs typeface="Times New Roman" pitchFamily="18" charset="0"/>
              </a:rPr>
              <a:t>ω</a:t>
            </a:r>
            <a:r>
              <a:rPr lang="en-US" altLang="zh-TW" baseline="-25000" dirty="0" err="1">
                <a:cs typeface="Times New Roman" pitchFamily="18" charset="0"/>
              </a:rPr>
              <a:t>0</a:t>
            </a:r>
            <a:r>
              <a:rPr lang="zh-TW" altLang="en-US" dirty="0">
                <a:cs typeface="Times New Roman" pitchFamily="18" charset="0"/>
              </a:rPr>
              <a:t>，或相等的 </a:t>
            </a:r>
            <a:r>
              <a:rPr lang="en-US" altLang="zh-TW" i="1" dirty="0">
                <a:cs typeface="Times New Roman" pitchFamily="18" charset="0"/>
              </a:rPr>
              <a:t>γ</a:t>
            </a:r>
            <a:r>
              <a:rPr lang="zh-TW" altLang="en-US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&lt;</a:t>
            </a:r>
            <a:r>
              <a:rPr lang="zh-TW" altLang="en-US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2 </a:t>
            </a:r>
            <a:r>
              <a:rPr lang="en-US" altLang="zh-TW" i="1" dirty="0" err="1">
                <a:cs typeface="Times New Roman" pitchFamily="18" charset="0"/>
              </a:rPr>
              <a:t>m</a:t>
            </a:r>
            <a:r>
              <a:rPr lang="en-US" altLang="zh-TW" dirty="0" err="1">
                <a:cs typeface="Times New Roman" pitchFamily="18" charset="0"/>
              </a:rPr>
              <a:t>ω</a:t>
            </a:r>
            <a:r>
              <a:rPr lang="en-US" altLang="zh-TW" baseline="-25000" dirty="0" err="1">
                <a:cs typeface="Times New Roman" pitchFamily="18" charset="0"/>
              </a:rPr>
              <a:t>0</a:t>
            </a:r>
            <a:r>
              <a:rPr lang="en-US" altLang="zh-TW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必須滿足。當</a:t>
            </a:r>
            <a:r>
              <a:rPr lang="zh-TW" altLang="en-US" i="1" dirty="0">
                <a:cs typeface="Times New Roman" pitchFamily="18" charset="0"/>
              </a:rPr>
              <a:t> </a:t>
            </a:r>
            <a:r>
              <a:rPr lang="en-US" altLang="zh-TW" i="1" dirty="0">
                <a:cs typeface="Times New Roman" pitchFamily="18" charset="0"/>
              </a:rPr>
              <a:t>ω</a:t>
            </a:r>
            <a:r>
              <a:rPr lang="en-US" altLang="zh-TW" i="1" dirty="0">
                <a:cs typeface="Times New Roman" pitchFamily="18" charset="0"/>
                <a:sym typeface="Symbol" panose="05050102010706020507" pitchFamily="18" charset="2"/>
              </a:rPr>
              <a:t> </a:t>
            </a:r>
            <a:r>
              <a:rPr lang="zh-TW" altLang="en-US" dirty="0">
                <a:cs typeface="Times New Roman" pitchFamily="18" charset="0"/>
              </a:rPr>
              <a:t>為實數時為</a:t>
            </a:r>
            <a:r>
              <a:rPr lang="zh-TW" altLang="en-US" b="1" dirty="0">
                <a:solidFill>
                  <a:srgbClr val="C00000"/>
                </a:solidFill>
                <a:cs typeface="Times New Roman" pitchFamily="18" charset="0"/>
              </a:rPr>
              <a:t>次阻尼</a:t>
            </a:r>
            <a:r>
              <a:rPr lang="en-US" altLang="zh-TW" dirty="0">
                <a:cs typeface="Times New Roman" pitchFamily="18" charset="0"/>
              </a:rPr>
              <a:t>(underdamped)</a:t>
            </a:r>
            <a:r>
              <a:rPr lang="zh-TW" altLang="en-US" dirty="0">
                <a:cs typeface="Times New Roman" pitchFamily="18" charset="0"/>
              </a:rPr>
              <a:t>振盪。如圖 </a:t>
            </a:r>
            <a:r>
              <a:rPr lang="en-US" altLang="zh-TW" dirty="0">
                <a:cs typeface="Times New Roman" pitchFamily="18" charset="0"/>
              </a:rPr>
              <a:t>15.14 </a:t>
            </a:r>
            <a:r>
              <a:rPr lang="zh-TW" altLang="en-US" dirty="0">
                <a:cs typeface="Times New Roman" pitchFamily="18" charset="0"/>
              </a:rPr>
              <a:t>所示。</a:t>
            </a:r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43244EDC-3FE9-42C7-9AF8-3EBBB5790A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92141" y="1772816"/>
            <a:ext cx="4038600" cy="3712380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BF3E89A-EB81-4741-BA1D-6144F2DD6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15</a:t>
            </a:r>
            <a:r>
              <a:rPr lang="zh-TW" altLang="en-US"/>
              <a:t>章 振盪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C7CA303-0F25-4CF9-83B6-953FD501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49</a:t>
            </a:fld>
            <a:endParaRPr lang="en-GB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77622DE-308B-4A02-9B89-8EBD8DB4F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2276872"/>
            <a:ext cx="1486853" cy="52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36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C009A2-696E-48D3-A7B5-F29746F7E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本章內容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B93DA6-BE44-4D7C-80CD-A2FAA1342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1" dirty="0"/>
              <a:t>15.1</a:t>
            </a:r>
            <a:r>
              <a:rPr lang="zh-TW" altLang="en-US" b="1" dirty="0"/>
              <a:t>　簡諧振盪　</a:t>
            </a:r>
          </a:p>
          <a:p>
            <a:pPr marL="0" indent="0">
              <a:buNone/>
            </a:pPr>
            <a:r>
              <a:rPr lang="en-US" altLang="zh-TW" b="1" dirty="0"/>
              <a:t>15.2</a:t>
            </a:r>
            <a:r>
              <a:rPr lang="zh-TW" altLang="en-US" b="1" dirty="0"/>
              <a:t>　彈簧－質點系統</a:t>
            </a:r>
          </a:p>
          <a:p>
            <a:pPr marL="0" indent="0">
              <a:buNone/>
            </a:pPr>
            <a:r>
              <a:rPr lang="en-US" altLang="zh-TW" b="1" dirty="0"/>
              <a:t>15.3</a:t>
            </a:r>
            <a:r>
              <a:rPr lang="zh-TW" altLang="en-US" b="1" dirty="0"/>
              <a:t>　簡諧運動中的能量</a:t>
            </a:r>
          </a:p>
          <a:p>
            <a:pPr marL="0" indent="0">
              <a:buNone/>
            </a:pPr>
            <a:r>
              <a:rPr lang="en-US" altLang="zh-TW" b="1" dirty="0"/>
              <a:t>15.4</a:t>
            </a:r>
            <a:r>
              <a:rPr lang="zh-TW" altLang="en-US" b="1" dirty="0"/>
              <a:t>　擺　</a:t>
            </a:r>
          </a:p>
          <a:p>
            <a:pPr marL="0" indent="0">
              <a:buNone/>
            </a:pPr>
            <a:r>
              <a:rPr lang="en-US" altLang="zh-TW" b="1" dirty="0"/>
              <a:t>15.5</a:t>
            </a:r>
            <a:r>
              <a:rPr lang="zh-TW" altLang="en-US" b="1" dirty="0"/>
              <a:t>　阻尼振盪</a:t>
            </a:r>
          </a:p>
          <a:p>
            <a:pPr marL="0" indent="0">
              <a:buNone/>
            </a:pPr>
            <a:endParaRPr lang="zh-TW" altLang="en-US" b="1" dirty="0"/>
          </a:p>
          <a:p>
            <a:pPr marL="0" indent="0">
              <a:buNone/>
            </a:pPr>
            <a:endParaRPr lang="zh-TW" altLang="en-US" b="1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C025363-3C05-469C-AFC7-076F33B51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15</a:t>
            </a:r>
            <a:r>
              <a:rPr lang="zh-TW" altLang="en-US"/>
              <a:t>章 振盪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C18138-BBA5-406C-8DF6-2D3B213C6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78479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CFBD73-6AAC-4122-A6E0-D74B08930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15.5 </a:t>
            </a:r>
            <a:r>
              <a:rPr lang="zh-TW" altLang="en-US" dirty="0"/>
              <a:t>阻尼振盪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1028F7-8CB4-4331-A310-2842736CF0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618856" cy="5040560"/>
          </a:xfrm>
        </p:spPr>
        <p:txBody>
          <a:bodyPr>
            <a:normAutofit/>
          </a:bodyPr>
          <a:lstStyle/>
          <a:p>
            <a:r>
              <a:rPr lang="zh-TW" altLang="en-US" dirty="0">
                <a:cs typeface="Times New Roman" pitchFamily="18" charset="0"/>
              </a:rPr>
              <a:t>振幅的衰減為</a:t>
            </a:r>
            <a:br>
              <a:rPr lang="en-US" altLang="zh-TW" dirty="0">
                <a:cs typeface="Times New Roman" pitchFamily="18" charset="0"/>
              </a:rPr>
            </a:br>
            <a:br>
              <a:rPr lang="en-US" altLang="zh-TW" dirty="0">
                <a:cs typeface="Times New Roman" pitchFamily="18" charset="0"/>
              </a:rPr>
            </a:br>
            <a:r>
              <a:rPr lang="zh-TW" altLang="en-US" dirty="0">
                <a:cs typeface="Times New Roman" pitchFamily="18" charset="0"/>
              </a:rPr>
              <a:t>衰減週期為 </a:t>
            </a:r>
            <a:r>
              <a:rPr lang="en-US" altLang="zh-TW" i="1" dirty="0">
                <a:cs typeface="Times New Roman" pitchFamily="18" charset="0"/>
              </a:rPr>
              <a:t>T</a:t>
            </a:r>
            <a:r>
              <a:rPr lang="en-US" altLang="zh-TW" i="1" dirty="0">
                <a:cs typeface="Times New Roman" pitchFamily="18" charset="0"/>
                <a:sym typeface="Symbol" panose="05050102010706020507" pitchFamily="18" charset="2"/>
              </a:rPr>
              <a:t> 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= 2</a:t>
            </a:r>
            <a:r>
              <a:rPr lang="en-US" altLang="zh-TW" i="1" dirty="0">
                <a:cs typeface="Times New Roman" pitchFamily="18" charset="0"/>
              </a:rPr>
              <a:t>π</a:t>
            </a:r>
            <a:r>
              <a:rPr lang="en-US" altLang="zh-TW" dirty="0">
                <a:cs typeface="Times New Roman" pitchFamily="18" charset="0"/>
              </a:rPr>
              <a:t>/</a:t>
            </a:r>
            <a:r>
              <a:rPr lang="en-US" altLang="zh-TW" i="1" dirty="0">
                <a:cs typeface="Times New Roman" pitchFamily="18" charset="0"/>
              </a:rPr>
              <a:t>ω</a:t>
            </a:r>
            <a:r>
              <a:rPr lang="en-US" altLang="zh-TW" i="1" dirty="0">
                <a:cs typeface="Times New Roman" pitchFamily="18" charset="0"/>
                <a:sym typeface="Symbol" panose="05050102010706020507" pitchFamily="18" charset="2"/>
              </a:rPr>
              <a:t></a:t>
            </a:r>
            <a:r>
              <a:rPr lang="zh-TW" altLang="en-US" dirty="0">
                <a:cs typeface="Times New Roman" pitchFamily="18" charset="0"/>
              </a:rPr>
              <a:t>。</a:t>
            </a:r>
            <a:endParaRPr lang="en-US" altLang="zh-TW" dirty="0">
              <a:cs typeface="Times New Roman" pitchFamily="18" charset="0"/>
            </a:endParaRPr>
          </a:p>
          <a:p>
            <a:r>
              <a:rPr lang="zh-TW" altLang="en-US" dirty="0">
                <a:cs typeface="Times New Roman" pitchFamily="18" charset="0"/>
              </a:rPr>
              <a:t>當阻尼大到使 </a:t>
            </a:r>
            <a:r>
              <a:rPr lang="en-US" altLang="zh-TW" dirty="0">
                <a:cs typeface="Times New Roman" pitchFamily="18" charset="0"/>
              </a:rPr>
              <a:t>γ</a:t>
            </a:r>
            <a:r>
              <a:rPr lang="zh-TW" altLang="en-US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&gt; </a:t>
            </a:r>
            <a:r>
              <a:rPr lang="en-US" altLang="zh-TW" dirty="0" err="1">
                <a:cs typeface="Times New Roman" pitchFamily="18" charset="0"/>
              </a:rPr>
              <a:t>2</a:t>
            </a:r>
            <a:r>
              <a:rPr lang="en-US" altLang="zh-TW" i="1" dirty="0" err="1">
                <a:cs typeface="Times New Roman" pitchFamily="18" charset="0"/>
              </a:rPr>
              <a:t>m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en-US" altLang="zh-TW" i="1" dirty="0" err="1">
                <a:cs typeface="Times New Roman" pitchFamily="18" charset="0"/>
              </a:rPr>
              <a:t>ω</a:t>
            </a:r>
            <a:r>
              <a:rPr lang="en-US" altLang="zh-TW" baseline="-25000" dirty="0" err="1">
                <a:cs typeface="Times New Roman" pitchFamily="18" charset="0"/>
              </a:rPr>
              <a:t>0</a:t>
            </a:r>
            <a:r>
              <a:rPr lang="zh-TW" altLang="en-US" dirty="0">
                <a:cs typeface="Times New Roman" pitchFamily="18" charset="0"/>
              </a:rPr>
              <a:t>，</a:t>
            </a:r>
            <a:r>
              <a:rPr lang="en-US" altLang="zh-TW" i="1" dirty="0">
                <a:cs typeface="Times New Roman" pitchFamily="18" charset="0"/>
              </a:rPr>
              <a:t> ω</a:t>
            </a:r>
            <a:r>
              <a:rPr lang="en-US" altLang="zh-TW" i="1" dirty="0">
                <a:cs typeface="Times New Roman" pitchFamily="18" charset="0"/>
                <a:sym typeface="Symbol" panose="05050102010706020507" pitchFamily="18" charset="2"/>
              </a:rPr>
              <a:t></a:t>
            </a:r>
            <a:r>
              <a:rPr lang="zh-TW" altLang="en-US" i="1" dirty="0">
                <a:cs typeface="Times New Roman" pitchFamily="18" charset="0"/>
                <a:sym typeface="Symbol" panose="05050102010706020507" pitchFamily="18" charset="2"/>
              </a:rPr>
              <a:t> </a:t>
            </a:r>
            <a:r>
              <a:rPr lang="zh-TW" altLang="en-US" dirty="0">
                <a:cs typeface="Times New Roman" pitchFamily="18" charset="0"/>
              </a:rPr>
              <a:t>為虛數。在此情形下，並沒有振盪產生，系統慢慢的移向平衡點。自動回關的門及唱盤的唱針臂回復裝置，都是屬於</a:t>
            </a:r>
            <a:r>
              <a:rPr lang="zh-TW" altLang="en-US" b="1" dirty="0">
                <a:solidFill>
                  <a:srgbClr val="C00000"/>
                </a:solidFill>
                <a:cs typeface="Times New Roman" pitchFamily="18" charset="0"/>
              </a:rPr>
              <a:t>過阻尼</a:t>
            </a:r>
            <a:r>
              <a:rPr lang="en-US" altLang="zh-TW" dirty="0">
                <a:cs typeface="Times New Roman" pitchFamily="18" charset="0"/>
              </a:rPr>
              <a:t>(overdamped)</a:t>
            </a:r>
            <a:r>
              <a:rPr lang="zh-TW" altLang="en-US" dirty="0">
                <a:cs typeface="Times New Roman" pitchFamily="18" charset="0"/>
              </a:rPr>
              <a:t>狀態。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04C3773-E9CD-4382-8937-7B14633279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16218" y="2904132"/>
            <a:ext cx="3646646" cy="3405188"/>
          </a:xfrm>
          <a:prstGeom prst="rect">
            <a:avLst/>
          </a:prstGeom>
        </p:spPr>
      </p:pic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D786F52-D86D-4659-9CB4-CFF6C78F2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15</a:t>
            </a:r>
            <a:r>
              <a:rPr lang="zh-TW" altLang="en-US"/>
              <a:t>章 振盪</a:t>
            </a:r>
            <a:endParaRPr lang="en-GB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447A74D-F758-449A-9AE1-72280E7F8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50</a:t>
            </a:fld>
            <a:endParaRPr lang="en-GB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7370D18-D267-4A84-BF2C-3AFE7CC5E8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652"/>
          <a:stretch/>
        </p:blipFill>
        <p:spPr>
          <a:xfrm>
            <a:off x="1835696" y="1844824"/>
            <a:ext cx="6087428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169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CFBD73-6AAC-4122-A6E0-D74B08930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15.5 </a:t>
            </a:r>
            <a:r>
              <a:rPr lang="zh-TW" altLang="en-US" dirty="0"/>
              <a:t>阻尼振盪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1028F7-8CB4-4331-A310-2842736CF0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618856" cy="50405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當 </a:t>
            </a:r>
            <a:r>
              <a:rPr lang="en-US" altLang="zh-TW" dirty="0">
                <a:cs typeface="Times New Roman" pitchFamily="18" charset="0"/>
              </a:rPr>
              <a:t>γ = </a:t>
            </a:r>
            <a:r>
              <a:rPr lang="en-US" altLang="zh-TW" dirty="0" err="1">
                <a:cs typeface="Times New Roman" pitchFamily="18" charset="0"/>
              </a:rPr>
              <a:t>2</a:t>
            </a:r>
            <a:r>
              <a:rPr lang="en-US" altLang="zh-TW" i="1" dirty="0" err="1">
                <a:cs typeface="Times New Roman" pitchFamily="18" charset="0"/>
              </a:rPr>
              <a:t>m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en-US" altLang="zh-TW" i="1" dirty="0" err="1">
                <a:cs typeface="Times New Roman" pitchFamily="18" charset="0"/>
              </a:rPr>
              <a:t>ω</a:t>
            </a:r>
            <a:r>
              <a:rPr lang="en-US" altLang="zh-TW" baseline="-25000" dirty="0" err="1">
                <a:cs typeface="Times New Roman" pitchFamily="18" charset="0"/>
              </a:rPr>
              <a:t>0</a:t>
            </a:r>
            <a:r>
              <a:rPr lang="zh-TW" altLang="en-US" i="1" dirty="0">
                <a:cs typeface="Times New Roman" pitchFamily="18" charset="0"/>
              </a:rPr>
              <a:t>， </a:t>
            </a:r>
            <a:r>
              <a:rPr lang="en-US" altLang="zh-TW" i="1" dirty="0">
                <a:cs typeface="Times New Roman" pitchFamily="18" charset="0"/>
              </a:rPr>
              <a:t>ω</a:t>
            </a:r>
            <a:r>
              <a:rPr lang="en-US" altLang="zh-TW" i="1" dirty="0">
                <a:cs typeface="Times New Roman" pitchFamily="18" charset="0"/>
                <a:sym typeface="Symbol" panose="05050102010706020507" pitchFamily="18" charset="2"/>
              </a:rPr>
              <a:t></a:t>
            </a:r>
            <a:r>
              <a:rPr lang="zh-TW" altLang="en-US" i="1" dirty="0">
                <a:cs typeface="Times New Roman" pitchFamily="18" charset="0"/>
                <a:sym typeface="Symbol" panose="05050102010706020507" pitchFamily="18" charset="2"/>
              </a:rPr>
              <a:t> </a:t>
            </a:r>
            <a:r>
              <a:rPr lang="zh-TW" altLang="en-US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= 0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此時系統也沒有振盪產生。此種</a:t>
            </a:r>
            <a:r>
              <a:rPr lang="zh-TW" altLang="en-US" b="1" dirty="0">
                <a:solidFill>
                  <a:srgbClr val="C00000"/>
                </a:solidFill>
                <a:cs typeface="Times New Roman" pitchFamily="18" charset="0"/>
              </a:rPr>
              <a:t>臨界阻尼</a:t>
            </a:r>
            <a:r>
              <a:rPr lang="en-US" altLang="zh-TW" dirty="0">
                <a:cs typeface="Times New Roman" pitchFamily="18" charset="0"/>
              </a:rPr>
              <a:t>(critical damping)</a:t>
            </a:r>
            <a:r>
              <a:rPr lang="zh-TW" altLang="en-US" dirty="0">
                <a:cs typeface="Times New Roman" pitchFamily="18" charset="0"/>
              </a:rPr>
              <a:t>狀態使系統以最短時間回到平衡點。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04C3773-E9CD-4382-8937-7B14633279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33664" y="1916832"/>
            <a:ext cx="3646646" cy="3405188"/>
          </a:xfrm>
          <a:prstGeom prst="rect">
            <a:avLst/>
          </a:prstGeom>
        </p:spPr>
      </p:pic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D786F52-D86D-4659-9CB4-CFF6C78F2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15</a:t>
            </a:r>
            <a:r>
              <a:rPr lang="zh-TW" altLang="en-US"/>
              <a:t>章 振盪</a:t>
            </a:r>
            <a:endParaRPr lang="en-GB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447A74D-F758-449A-9AE1-72280E7F8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7681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2B6ED5-B9D1-4D8E-807E-87FD1C69D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15.1</a:t>
            </a:r>
            <a:r>
              <a:rPr lang="zh-TW" altLang="en-US" dirty="0"/>
              <a:t> 簡諧振盪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1B0F03-3629-4E31-9361-5550209DE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zh-TW" altLang="en-US" dirty="0">
                <a:cs typeface="Times New Roman" pitchFamily="18" charset="0"/>
              </a:rPr>
              <a:t>任何運動，只要能在規律的時段裡重現，即稱為</a:t>
            </a:r>
            <a:r>
              <a:rPr lang="zh-TW" altLang="en-US" b="1" dirty="0">
                <a:solidFill>
                  <a:srgbClr val="C00000"/>
                </a:solidFill>
                <a:cs typeface="Times New Roman" pitchFamily="18" charset="0"/>
              </a:rPr>
              <a:t>週期</a:t>
            </a:r>
            <a:r>
              <a:rPr lang="en-US" altLang="zh-TW" dirty="0">
                <a:cs typeface="Times New Roman" pitchFamily="18" charset="0"/>
              </a:rPr>
              <a:t>(periodic)</a:t>
            </a:r>
            <a:r>
              <a:rPr lang="zh-TW" altLang="en-US" dirty="0">
                <a:cs typeface="Times New Roman" pitchFamily="18" charset="0"/>
              </a:rPr>
              <a:t>運動。這些週期運動稱為</a:t>
            </a:r>
            <a:r>
              <a:rPr lang="zh-TW" altLang="en-US" b="1" dirty="0">
                <a:solidFill>
                  <a:srgbClr val="C00000"/>
                </a:solidFill>
                <a:cs typeface="Times New Roman" pitchFamily="18" charset="0"/>
              </a:rPr>
              <a:t>振盪</a:t>
            </a:r>
            <a:r>
              <a:rPr lang="en-US" altLang="zh-TW" dirty="0">
                <a:cs typeface="Times New Roman" pitchFamily="18" charset="0"/>
              </a:rPr>
              <a:t>(oscillation)</a:t>
            </a:r>
            <a:r>
              <a:rPr lang="zh-TW" altLang="en-US" dirty="0">
                <a:cs typeface="Times New Roman" pitchFamily="18" charset="0"/>
              </a:rPr>
              <a:t>。</a:t>
            </a:r>
            <a:endParaRPr lang="en-US" altLang="zh-TW" dirty="0">
              <a:cs typeface="Times New Roman" pitchFamily="18" charset="0"/>
            </a:endParaRPr>
          </a:p>
          <a:p>
            <a:pPr>
              <a:lnSpc>
                <a:spcPts val="3600"/>
              </a:lnSpc>
            </a:pPr>
            <a:r>
              <a:rPr lang="zh-TW" altLang="en-US" dirty="0">
                <a:cs typeface="Times New Roman" pitchFamily="18" charset="0"/>
              </a:rPr>
              <a:t>首先觀察振盪的人是伽立略。在比薩的大教堂中懸吊的燭台被拉至靠近一包廂後放開，之後它們便來回擺動了一段時間。有一次伽立略用他的脈博量測擺動的週期訝然發現，儘管其振盪幅度愈來愈小，然而每次擺動所需時間不變。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2985568-882C-4343-9899-93042E559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15</a:t>
            </a:r>
            <a:r>
              <a:rPr lang="zh-TW" altLang="en-US"/>
              <a:t>章 振盪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279CD33-8495-4687-A362-F4FE6A1D6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289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2B6ED5-B9D1-4D8E-807E-87FD1C69D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15.1</a:t>
            </a:r>
            <a:r>
              <a:rPr lang="zh-TW" altLang="en-US" dirty="0"/>
              <a:t> 簡諧振盪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1B0F03-3629-4E31-9361-5550209DE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無任何能量損失的</a:t>
            </a:r>
            <a:r>
              <a:rPr lang="zh-TW" altLang="en-US" b="1" dirty="0">
                <a:solidFill>
                  <a:srgbClr val="C00000"/>
                </a:solidFill>
                <a:cs typeface="Times New Roman" pitchFamily="18" charset="0"/>
              </a:rPr>
              <a:t>簡諧振盪</a:t>
            </a:r>
            <a:r>
              <a:rPr lang="en-US" altLang="zh-TW" dirty="0">
                <a:cs typeface="Times New Roman" pitchFamily="18" charset="0"/>
              </a:rPr>
              <a:t>(simple harmonic oscillation)</a:t>
            </a:r>
            <a:r>
              <a:rPr lang="zh-TW" altLang="en-US" dirty="0">
                <a:cs typeface="Times New Roman" pitchFamily="18" charset="0"/>
              </a:rPr>
              <a:t>，若有摩擦或其他機制使能量損耗，此稱為</a:t>
            </a:r>
            <a:r>
              <a:rPr lang="zh-TW" altLang="en-US" b="1" dirty="0">
                <a:solidFill>
                  <a:srgbClr val="C00000"/>
                </a:solidFill>
                <a:cs typeface="Times New Roman" pitchFamily="18" charset="0"/>
              </a:rPr>
              <a:t>阻尼</a:t>
            </a:r>
            <a:r>
              <a:rPr lang="en-US" altLang="zh-TW" dirty="0">
                <a:cs typeface="Times New Roman" pitchFamily="18" charset="0"/>
              </a:rPr>
              <a:t>(damped)</a:t>
            </a:r>
            <a:r>
              <a:rPr lang="zh-TW" altLang="en-US" dirty="0">
                <a:cs typeface="Times New Roman" pitchFamily="18" charset="0"/>
              </a:rPr>
              <a:t>振盪。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2985568-882C-4343-9899-93042E559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15</a:t>
            </a:r>
            <a:r>
              <a:rPr lang="zh-TW" altLang="en-US"/>
              <a:t>章 振盪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279CD33-8495-4687-A362-F4FE6A1D6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5639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F5F1B30-A56B-4D4D-B068-E5EFA1F97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15.1</a:t>
            </a:r>
            <a:r>
              <a:rPr lang="zh-TW" altLang="en-US" dirty="0"/>
              <a:t> 簡諧振盪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20FCAA47-F38B-4770-BBCE-539E6556DD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若無摩擦時，質點在兩極點 </a:t>
            </a:r>
            <a:r>
              <a:rPr lang="en-US" altLang="zh-TW" i="1" dirty="0">
                <a:cs typeface="Times New Roman" pitchFamily="18" charset="0"/>
              </a:rPr>
              <a:t>x </a:t>
            </a:r>
            <a:r>
              <a:rPr lang="en-US" altLang="zh-TW" dirty="0">
                <a:cs typeface="Times New Roman" pitchFamily="18" charset="0"/>
              </a:rPr>
              <a:t>= +</a:t>
            </a:r>
            <a:r>
              <a:rPr lang="en-US" altLang="zh-TW" i="1" dirty="0">
                <a:cs typeface="Times New Roman" pitchFamily="18" charset="0"/>
              </a:rPr>
              <a:t>A </a:t>
            </a:r>
            <a:r>
              <a:rPr lang="zh-TW" altLang="en-US" dirty="0">
                <a:cs typeface="Times New Roman" pitchFamily="18" charset="0"/>
              </a:rPr>
              <a:t>到 </a:t>
            </a:r>
            <a:r>
              <a:rPr lang="en-US" altLang="zh-TW" i="1" dirty="0">
                <a:cs typeface="Times New Roman" pitchFamily="18" charset="0"/>
              </a:rPr>
              <a:t>x </a:t>
            </a:r>
            <a:r>
              <a:rPr lang="en-US" altLang="zh-TW" dirty="0">
                <a:cs typeface="Times New Roman" pitchFamily="18" charset="0"/>
              </a:rPr>
              <a:t>= −</a:t>
            </a:r>
            <a:r>
              <a:rPr lang="en-US" altLang="zh-TW" i="1" dirty="0">
                <a:cs typeface="Times New Roman" pitchFamily="18" charset="0"/>
              </a:rPr>
              <a:t>A </a:t>
            </a:r>
            <a:r>
              <a:rPr lang="zh-TW" altLang="en-US" dirty="0">
                <a:cs typeface="Times New Roman" pitchFamily="18" charset="0"/>
              </a:rPr>
              <a:t>間振盪，</a:t>
            </a:r>
            <a:r>
              <a:rPr lang="en-US" altLang="zh-TW" i="1" dirty="0">
                <a:cs typeface="Times New Roman" pitchFamily="18" charset="0"/>
              </a:rPr>
              <a:t>A </a:t>
            </a:r>
            <a:r>
              <a:rPr lang="zh-TW" altLang="en-US" dirty="0">
                <a:cs typeface="Times New Roman" pitchFamily="18" charset="0"/>
              </a:rPr>
              <a:t>稱為振盪的</a:t>
            </a:r>
            <a:r>
              <a:rPr lang="zh-TW" altLang="en-US" b="1" dirty="0">
                <a:solidFill>
                  <a:srgbClr val="C00000"/>
                </a:solidFill>
                <a:cs typeface="Times New Roman" pitchFamily="18" charset="0"/>
              </a:rPr>
              <a:t>振幅</a:t>
            </a:r>
            <a:r>
              <a:rPr lang="en-US" altLang="zh-TW" dirty="0">
                <a:cs typeface="Times New Roman" pitchFamily="18" charset="0"/>
              </a:rPr>
              <a:t>(amplitude)</a:t>
            </a:r>
            <a:r>
              <a:rPr lang="zh-TW" altLang="en-US" dirty="0">
                <a:cs typeface="Times New Roman" pitchFamily="18" charset="0"/>
              </a:rPr>
              <a:t>。如圖 </a:t>
            </a:r>
            <a:r>
              <a:rPr lang="en-US" altLang="zh-TW" dirty="0">
                <a:cs typeface="Times New Roman" pitchFamily="18" charset="0"/>
              </a:rPr>
              <a:t>15.1</a:t>
            </a:r>
            <a:r>
              <a:rPr lang="zh-TW" altLang="en-US" dirty="0">
                <a:cs typeface="Times New Roman" pitchFamily="18" charset="0"/>
              </a:rPr>
              <a:t>所示，距平衡點位移為</a:t>
            </a:r>
            <a:endParaRPr lang="en-US" altLang="zh-TW" dirty="0"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D0F966FB-1E20-474E-9DAC-CD52072BC2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892609"/>
            <a:ext cx="4038600" cy="3937970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5F2C7B6-B427-40AB-A3F2-2B0C78E57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15</a:t>
            </a:r>
            <a:r>
              <a:rPr lang="zh-TW" altLang="en-US"/>
              <a:t>章 振盪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BC1F677-3512-4981-9D4C-7B20C0773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3797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1B0DA93-750C-4C58-86E5-3BF61697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15.1</a:t>
            </a:r>
            <a:r>
              <a:rPr lang="zh-TW" altLang="en-US" dirty="0"/>
              <a:t> 簡諧振盪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751638C7-8DA7-4A11-9757-916325933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i="1" dirty="0">
                <a:cs typeface="Times New Roman" pitchFamily="18" charset="0"/>
              </a:rPr>
              <a:t>ω </a:t>
            </a:r>
            <a:r>
              <a:rPr lang="zh-TW" altLang="en-US" dirty="0">
                <a:cs typeface="Times New Roman" pitchFamily="18" charset="0"/>
              </a:rPr>
              <a:t>以</a:t>
            </a:r>
            <a:r>
              <a:rPr lang="zh-TW" altLang="en-US" i="1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rad/s </a:t>
            </a:r>
            <a:r>
              <a:rPr lang="zh-TW" altLang="en-US" dirty="0">
                <a:cs typeface="Times New Roman" pitchFamily="18" charset="0"/>
              </a:rPr>
              <a:t>為單位稱</a:t>
            </a:r>
            <a:r>
              <a:rPr lang="zh-TW" altLang="en-US" b="1" dirty="0">
                <a:solidFill>
                  <a:srgbClr val="C00000"/>
                </a:solidFill>
                <a:cs typeface="Times New Roman" pitchFamily="18" charset="0"/>
              </a:rPr>
              <a:t>角頻率</a:t>
            </a:r>
            <a:r>
              <a:rPr lang="en-US" altLang="zh-TW" dirty="0">
                <a:cs typeface="Times New Roman" pitchFamily="18" charset="0"/>
              </a:rPr>
              <a:t>(angular frequency)</a:t>
            </a:r>
            <a:r>
              <a:rPr lang="zh-TW" altLang="en-US" dirty="0">
                <a:cs typeface="Times New Roman" pitchFamily="18" charset="0"/>
              </a:rPr>
              <a:t>，而非角速度，因為它不是指某物理量的轉動。完成一週期需時 </a:t>
            </a:r>
            <a:r>
              <a:rPr lang="en-US" altLang="zh-TW" i="1" dirty="0">
                <a:cs typeface="Times New Roman" pitchFamily="18" charset="0"/>
              </a:rPr>
              <a:t>T </a:t>
            </a:r>
            <a:r>
              <a:rPr lang="zh-TW" altLang="en-US" dirty="0">
                <a:cs typeface="Times New Roman" pitchFamily="18" charset="0"/>
              </a:rPr>
              <a:t>而相當於 </a:t>
            </a:r>
            <a:r>
              <a:rPr lang="en-US" altLang="zh-TW" dirty="0">
                <a:cs typeface="Times New Roman" pitchFamily="18" charset="0"/>
              </a:rPr>
              <a:t>2</a:t>
            </a:r>
            <a:r>
              <a:rPr lang="en-US" altLang="zh-TW" i="1" dirty="0">
                <a:cs typeface="Times New Roman" pitchFamily="18" charset="0"/>
              </a:rPr>
              <a:t>π </a:t>
            </a:r>
            <a:r>
              <a:rPr lang="zh-TW" altLang="en-US" dirty="0">
                <a:cs typeface="Times New Roman" pitchFamily="18" charset="0"/>
              </a:rPr>
              <a:t>弳。因此，</a:t>
            </a:r>
            <a:r>
              <a:rPr lang="en-US" altLang="zh-TW" dirty="0">
                <a:cs typeface="Times New Roman" pitchFamily="18" charset="0"/>
              </a:rPr>
              <a:t>2</a:t>
            </a:r>
            <a:r>
              <a:rPr lang="en-US" altLang="zh-TW" i="1" dirty="0">
                <a:cs typeface="Times New Roman" pitchFamily="18" charset="0"/>
              </a:rPr>
              <a:t>π</a:t>
            </a:r>
            <a:r>
              <a:rPr lang="en-US" altLang="zh-TW" dirty="0">
                <a:cs typeface="Times New Roman" pitchFamily="18" charset="0"/>
              </a:rPr>
              <a:t> = </a:t>
            </a:r>
            <a:r>
              <a:rPr lang="en-US" altLang="zh-TW" i="1" dirty="0" err="1">
                <a:cs typeface="Times New Roman" pitchFamily="18" charset="0"/>
              </a:rPr>
              <a:t>ωT</a:t>
            </a:r>
            <a:r>
              <a:rPr lang="zh-TW" altLang="en-US" dirty="0">
                <a:cs typeface="Times New Roman" pitchFamily="18" charset="0"/>
              </a:rPr>
              <a:t>，或</a:t>
            </a:r>
            <a:br>
              <a:rPr lang="en-US" altLang="zh-TW" dirty="0">
                <a:cs typeface="Times New Roman" pitchFamily="18" charset="0"/>
              </a:rPr>
            </a:br>
            <a:br>
              <a:rPr lang="en-US" altLang="zh-TW" dirty="0">
                <a:cs typeface="Times New Roman" pitchFamily="18" charset="0"/>
              </a:rPr>
            </a:br>
            <a:br>
              <a:rPr lang="en-US" altLang="zh-TW" dirty="0">
                <a:cs typeface="Times New Roman" pitchFamily="18" charset="0"/>
              </a:rPr>
            </a:br>
            <a:r>
              <a:rPr lang="zh-TW" altLang="en-US" dirty="0">
                <a:cs typeface="Times New Roman" pitchFamily="18" charset="0"/>
              </a:rPr>
              <a:t>其中           稱為</a:t>
            </a:r>
            <a:r>
              <a:rPr lang="zh-TW" altLang="en-US" b="1" dirty="0">
                <a:solidFill>
                  <a:srgbClr val="C00000"/>
                </a:solidFill>
                <a:cs typeface="Times New Roman" pitchFamily="18" charset="0"/>
              </a:rPr>
              <a:t>頻率</a:t>
            </a:r>
            <a:r>
              <a:rPr lang="en-US" altLang="zh-TW" dirty="0">
                <a:cs typeface="Times New Roman" pitchFamily="18" charset="0"/>
              </a:rPr>
              <a:t>(frequency)</a:t>
            </a:r>
            <a:r>
              <a:rPr lang="zh-TW" altLang="en-US" dirty="0">
                <a:cs typeface="Times New Roman" pitchFamily="18" charset="0"/>
              </a:rPr>
              <a:t>，單位 </a:t>
            </a:r>
            <a:r>
              <a:rPr lang="en-US" altLang="zh-TW" dirty="0">
                <a:cs typeface="Times New Roman" pitchFamily="18" charset="0"/>
              </a:rPr>
              <a:t>s</a:t>
            </a:r>
            <a:r>
              <a:rPr lang="zh-TW" altLang="en-US" baseline="30000" dirty="0">
                <a:cs typeface="Times New Roman" pitchFamily="18" charset="0"/>
              </a:rPr>
              <a:t>−</a:t>
            </a:r>
            <a:r>
              <a:rPr lang="en-US" altLang="zh-TW" baseline="30000" dirty="0">
                <a:cs typeface="Times New Roman" pitchFamily="18" charset="0"/>
              </a:rPr>
              <a:t>1 </a:t>
            </a:r>
            <a:r>
              <a:rPr lang="zh-TW" altLang="en-US" dirty="0">
                <a:cs typeface="Times New Roman" pitchFamily="18" charset="0"/>
              </a:rPr>
              <a:t>或赫</a:t>
            </a:r>
            <a:r>
              <a:rPr lang="en-US" altLang="zh-TW" dirty="0">
                <a:cs typeface="Times New Roman" pitchFamily="18" charset="0"/>
              </a:rPr>
              <a:t>(hertz</a:t>
            </a:r>
            <a:r>
              <a:rPr lang="zh-TW" altLang="en-US" dirty="0">
                <a:cs typeface="Times New Roman" pitchFamily="18" charset="0"/>
              </a:rPr>
              <a:t>；</a:t>
            </a:r>
            <a:r>
              <a:rPr lang="en-US" altLang="zh-TW" dirty="0">
                <a:cs typeface="Times New Roman" pitchFamily="18" charset="0"/>
              </a:rPr>
              <a:t>Hz)</a:t>
            </a:r>
            <a:r>
              <a:rPr lang="zh-TW" altLang="en-US" dirty="0">
                <a:cs typeface="Times New Roman" pitchFamily="18" charset="0"/>
              </a:rPr>
              <a:t>。一般寫成</a:t>
            </a:r>
            <a:br>
              <a:rPr lang="en-US" altLang="zh-TW" dirty="0">
                <a:cs typeface="Times New Roman" pitchFamily="18" charset="0"/>
              </a:rPr>
            </a:br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FB1D205-0E40-4923-BDA9-68D64B5FE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15</a:t>
            </a:r>
            <a:r>
              <a:rPr lang="zh-TW" altLang="en-US"/>
              <a:t>章 振盪</a:t>
            </a:r>
            <a:endParaRPr lang="en-GB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A1B4004-460F-4CCA-A70A-E5E20B77D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9</a:t>
            </a:fld>
            <a:endParaRPr lang="en-GB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223B82C-96D9-44F4-8318-5C9F77413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3161806"/>
            <a:ext cx="5967413" cy="686753"/>
          </a:xfrm>
          <a:prstGeom prst="rect">
            <a:avLst/>
          </a:prstGeom>
        </p:spPr>
      </p:pic>
      <p:graphicFrame>
        <p:nvGraphicFramePr>
          <p:cNvPr id="3" name="物件 2">
            <a:extLst>
              <a:ext uri="{FF2B5EF4-FFF2-40B4-BE49-F238E27FC236}">
                <a16:creationId xmlns:a16="http://schemas.microsoft.com/office/drawing/2014/main" id="{B3ECC639-357D-42E2-A956-78C2F12F92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3481415"/>
              </p:ext>
            </p:extLst>
          </p:nvPr>
        </p:nvGraphicFramePr>
        <p:xfrm>
          <a:off x="1649371" y="3848559"/>
          <a:ext cx="863280" cy="786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" name="Equation" r:id="rId4" imgW="431640" imgH="393480" progId="Equation.DSMT4">
                  <p:embed/>
                </p:oleObj>
              </mc:Choice>
              <mc:Fallback>
                <p:oleObj name="Equation" r:id="rId4" imgW="43164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49371" y="3848559"/>
                        <a:ext cx="863280" cy="786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圖片 3">
            <a:extLst>
              <a:ext uri="{FF2B5EF4-FFF2-40B4-BE49-F238E27FC236}">
                <a16:creationId xmlns:a16="http://schemas.microsoft.com/office/drawing/2014/main" id="{AE784602-4924-4BF5-8AB9-A4ABC9A3AF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3483" y="5301208"/>
            <a:ext cx="5987415" cy="65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727656"/>
      </p:ext>
    </p:extLst>
  </p:cSld>
  <p:clrMapOvr>
    <a:masterClrMapping/>
  </p:clrMapOvr>
</p:sld>
</file>

<file path=ppt/theme/theme1.xml><?xml version="1.0" encoding="utf-8"?>
<a:theme xmlns:a="http://schemas.openxmlformats.org/drawingml/2006/main" name="PHYS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HYS.potx" id="{98E04493-CB15-4BD8-BACC-575DD2A1C759}" vid="{E35F2D3A-49ED-4280-A7AD-151964FEB1BB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PHYS</Template>
  <TotalTime>1263</TotalTime>
  <Words>2755</Words>
  <Application>Microsoft Office PowerPoint</Application>
  <PresentationFormat>如螢幕大小 (4:3)</PresentationFormat>
  <Paragraphs>265</Paragraphs>
  <Slides>51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58" baseType="lpstr">
      <vt:lpstr>標楷體</vt:lpstr>
      <vt:lpstr>Arial</vt:lpstr>
      <vt:lpstr>Calibri</vt:lpstr>
      <vt:lpstr>Times New Roman</vt:lpstr>
      <vt:lpstr>Wingdings</vt:lpstr>
      <vt:lpstr>PHYS</vt:lpstr>
      <vt:lpstr>MathType 6.0 Equation</vt:lpstr>
      <vt:lpstr>PowerPoint 簡報</vt:lpstr>
      <vt:lpstr>普通物理學(第三版) 原著：Harris Benson</vt:lpstr>
      <vt:lpstr>第 15 章 振盪</vt:lpstr>
      <vt:lpstr>本章要點</vt:lpstr>
      <vt:lpstr>本章內容</vt:lpstr>
      <vt:lpstr>15.1 簡諧振盪</vt:lpstr>
      <vt:lpstr>15.1 簡諧振盪</vt:lpstr>
      <vt:lpstr>15.1 簡諧振盪</vt:lpstr>
      <vt:lpstr>15.1 簡諧振盪</vt:lpstr>
      <vt:lpstr>15.1 簡諧振盪</vt:lpstr>
      <vt:lpstr>15.1 簡諧振盪</vt:lpstr>
      <vt:lpstr>15.1 簡諧振盪</vt:lpstr>
      <vt:lpstr>15.1 簡諧振盪</vt:lpstr>
      <vt:lpstr>15.1 簡諧振盪</vt:lpstr>
      <vt:lpstr>15.1 簡諧振盪</vt:lpstr>
      <vt:lpstr>例題 15.1</vt:lpstr>
      <vt:lpstr>15.2 彈簧－質點系統</vt:lpstr>
      <vt:lpstr>15.2 彈簧－質點系統</vt:lpstr>
      <vt:lpstr>15.2 彈簧－質點系統</vt:lpstr>
      <vt:lpstr>15.2 彈簧－質點系統</vt:lpstr>
      <vt:lpstr>例題 15.2</vt:lpstr>
      <vt:lpstr>練習題1</vt:lpstr>
      <vt:lpstr>例題 15.3</vt:lpstr>
      <vt:lpstr>例題 15.4</vt:lpstr>
      <vt:lpstr>15.3 簡諧運動中的能量</vt:lpstr>
      <vt:lpstr>15.3 簡諧運動中的能量</vt:lpstr>
      <vt:lpstr>15.3 簡諧運動中的能量</vt:lpstr>
      <vt:lpstr>15.3 簡諧運動中的能量</vt:lpstr>
      <vt:lpstr>15.3 簡諧運動中的能量</vt:lpstr>
      <vt:lpstr>15.3 簡諧運動中的能量</vt:lpstr>
      <vt:lpstr>例題 15.5</vt:lpstr>
      <vt:lpstr>練習題2</vt:lpstr>
      <vt:lpstr>15.4 擺</vt:lpstr>
      <vt:lpstr>15.4 擺</vt:lpstr>
      <vt:lpstr>15.4 擺</vt:lpstr>
      <vt:lpstr>15.4 擺</vt:lpstr>
      <vt:lpstr>PowerPoint 簡報</vt:lpstr>
      <vt:lpstr>15.4 擺</vt:lpstr>
      <vt:lpstr>15.4 擺</vt:lpstr>
      <vt:lpstr>例題 15.6</vt:lpstr>
      <vt:lpstr>例題 15.7</vt:lpstr>
      <vt:lpstr>15.4 擺</vt:lpstr>
      <vt:lpstr>15.4 擺</vt:lpstr>
      <vt:lpstr>15.4 擺</vt:lpstr>
      <vt:lpstr>15.5 阻尼振盪</vt:lpstr>
      <vt:lpstr>15.5 阻尼振盪</vt:lpstr>
      <vt:lpstr>15.5 阻尼振盪</vt:lpstr>
      <vt:lpstr>15.5 阻尼振盪</vt:lpstr>
      <vt:lpstr>15.5 阻尼振盪</vt:lpstr>
      <vt:lpstr>15.5 阻尼振盪</vt:lpstr>
      <vt:lpstr>15.5 阻尼振盪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User</dc:creator>
  <cp:lastModifiedBy>Fenny Lee</cp:lastModifiedBy>
  <cp:revision>224</cp:revision>
  <dcterms:modified xsi:type="dcterms:W3CDTF">2020-06-12T08:34:37Z</dcterms:modified>
</cp:coreProperties>
</file>